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9" r:id="rId3"/>
    <p:sldId id="310" r:id="rId4"/>
    <p:sldId id="340" r:id="rId5"/>
    <p:sldId id="316" r:id="rId6"/>
    <p:sldId id="341" r:id="rId7"/>
    <p:sldId id="352" r:id="rId8"/>
    <p:sldId id="338" r:id="rId9"/>
    <p:sldId id="343" r:id="rId10"/>
    <p:sldId id="344" r:id="rId11"/>
    <p:sldId id="349" r:id="rId12"/>
    <p:sldId id="354" r:id="rId13"/>
    <p:sldId id="355" r:id="rId14"/>
    <p:sldId id="345" r:id="rId15"/>
    <p:sldId id="350" r:id="rId16"/>
    <p:sldId id="346" r:id="rId17"/>
    <p:sldId id="351" r:id="rId18"/>
    <p:sldId id="347" r:id="rId19"/>
    <p:sldId id="353" r:id="rId20"/>
    <p:sldId id="356" r:id="rId21"/>
    <p:sldId id="357" r:id="rId22"/>
    <p:sldId id="358" r:id="rId23"/>
  </p:sldIdLst>
  <p:sldSz cx="9144000" cy="6858000" type="screen4x3"/>
  <p:notesSz cx="6858000" cy="9180513"/>
  <p:defaultTextStyle>
    <a:defPPr>
      <a:defRPr lang="en-US"/>
    </a:defPPr>
    <a:lvl1pPr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5pPr>
    <a:lvl6pPr marL="2286000" algn="l" defTabSz="914400" rtl="0" eaLnBrk="1" latinLnBrk="0" hangingPunct="1">
      <a:defRPr kern="1200">
        <a:solidFill>
          <a:srgbClr val="000050"/>
        </a:solidFill>
        <a:latin typeface="Arial" panose="020B0604020202020204" pitchFamily="34" charset="0"/>
        <a:ea typeface="+mn-ea"/>
        <a:cs typeface="+mn-cs"/>
      </a:defRPr>
    </a:lvl6pPr>
    <a:lvl7pPr marL="2743200" algn="l" defTabSz="914400" rtl="0" eaLnBrk="1" latinLnBrk="0" hangingPunct="1">
      <a:defRPr kern="1200">
        <a:solidFill>
          <a:srgbClr val="000050"/>
        </a:solidFill>
        <a:latin typeface="Arial" panose="020B0604020202020204" pitchFamily="34" charset="0"/>
        <a:ea typeface="+mn-ea"/>
        <a:cs typeface="+mn-cs"/>
      </a:defRPr>
    </a:lvl7pPr>
    <a:lvl8pPr marL="3200400" algn="l" defTabSz="914400" rtl="0" eaLnBrk="1" latinLnBrk="0" hangingPunct="1">
      <a:defRPr kern="1200">
        <a:solidFill>
          <a:srgbClr val="000050"/>
        </a:solidFill>
        <a:latin typeface="Arial" panose="020B0604020202020204" pitchFamily="34" charset="0"/>
        <a:ea typeface="+mn-ea"/>
        <a:cs typeface="+mn-cs"/>
      </a:defRPr>
    </a:lvl8pPr>
    <a:lvl9pPr marL="3657600" algn="l" defTabSz="914400" rtl="0" eaLnBrk="1" latinLnBrk="0" hangingPunct="1">
      <a:defRPr kern="1200">
        <a:solidFill>
          <a:srgbClr val="00005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C96"/>
    <a:srgbClr val="000050"/>
    <a:srgbClr val="00A1E4"/>
    <a:srgbClr val="609331"/>
    <a:srgbClr val="009B8A"/>
    <a:srgbClr val="F15F22"/>
    <a:srgbClr val="71AE44"/>
    <a:srgbClr val="7E1022"/>
    <a:srgbClr val="71AE3A"/>
    <a:srgbClr val="45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25" autoAdjust="0"/>
  </p:normalViewPr>
  <p:slideViewPr>
    <p:cSldViewPr>
      <p:cViewPr varScale="1">
        <p:scale>
          <a:sx n="64" d="100"/>
          <a:sy n="64" d="100"/>
        </p:scale>
        <p:origin x="193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p:cViewPr varScale="1">
        <p:scale>
          <a:sx n="56" d="100"/>
          <a:sy n="56" d="100"/>
        </p:scale>
        <p:origin x="2988" y="96"/>
      </p:cViewPr>
      <p:guideLst>
        <p:guide orient="horz" pos="2891"/>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7"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defRPr>
            </a:lvl1pPr>
          </a:lstStyle>
          <a:p>
            <a:pPr>
              <a:defRPr/>
            </a:pPr>
            <a:endParaRPr lang="en-US" altLang="en-US"/>
          </a:p>
        </p:txBody>
      </p:sp>
      <p:sp>
        <p:nvSpPr>
          <p:cNvPr id="93188"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9"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solidFill>
                  <a:schemeClr val="tx1"/>
                </a:solidFill>
              </a:defRPr>
            </a:lvl1pPr>
          </a:lstStyle>
          <a:p>
            <a:pPr>
              <a:defRPr/>
            </a:pPr>
            <a:fld id="{5FF93FEA-EAF5-4F61-A404-29729A9781BD}" type="slidenum">
              <a:rPr lang="en-US" altLang="en-US"/>
              <a:pPr>
                <a:defRPr/>
              </a:pPr>
              <a:t>‹#›</a:t>
            </a:fld>
            <a:endParaRPr lang="en-US" altLang="en-US"/>
          </a:p>
        </p:txBody>
      </p:sp>
    </p:spTree>
    <p:extLst>
      <p:ext uri="{BB962C8B-B14F-4D97-AF65-F5344CB8AC3E}">
        <p14:creationId xmlns:p14="http://schemas.microsoft.com/office/powerpoint/2010/main" val="5006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fld id="{8128F568-A01F-4173-BAF6-43296F6DEE4A}" type="slidenum">
              <a:rPr lang="en-US" altLang="en-US"/>
              <a:pPr>
                <a:defRPr/>
              </a:pPr>
              <a:t>‹#›</a:t>
            </a:fld>
            <a:endParaRPr lang="en-US" altLang="en-US"/>
          </a:p>
        </p:txBody>
      </p:sp>
    </p:spTree>
    <p:extLst>
      <p:ext uri="{BB962C8B-B14F-4D97-AF65-F5344CB8AC3E}">
        <p14:creationId xmlns:p14="http://schemas.microsoft.com/office/powerpoint/2010/main" val="1587487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34E65A3-D5E1-47D0-99E3-75CB9CF5D364}"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7849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There are two types of AMD: dry and wet.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The most common is the dry form.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This is the milder form where there is a gradual degeneration of the central retinal tissues that make up the macula and symptoms generally develop slowly over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The wet form is a sudden leakage, or bleeding, from weak blood vessels under the macula and symptoms progress rapidly.</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Wet AMD accounts for approximately 10 per cent of all cases, but the dry form can develop into the wet form over time.</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11</a:t>
            </a:fld>
            <a:endParaRPr lang="en-US" altLang="en-US"/>
          </a:p>
        </p:txBody>
      </p:sp>
    </p:spTree>
    <p:extLst>
      <p:ext uri="{BB962C8B-B14F-4D97-AF65-F5344CB8AC3E}">
        <p14:creationId xmlns:p14="http://schemas.microsoft.com/office/powerpoint/2010/main" val="385241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Arial" panose="020B0604020202020204" pitchFamily="34" charset="0"/>
                <a:ea typeface="+mn-ea"/>
                <a:cs typeface="+mn-cs"/>
              </a:rPr>
              <a:t>One of the most common early medical signs of dry AMD is the presence of small yellow-white deposits called </a:t>
            </a:r>
            <a:r>
              <a:rPr lang="en-CA" sz="1200" b="0" i="0" kern="1200" dirty="0" err="1" smtClean="0">
                <a:solidFill>
                  <a:schemeClr val="tx1"/>
                </a:solidFill>
                <a:effectLst/>
                <a:latin typeface="Arial" panose="020B0604020202020204" pitchFamily="34" charset="0"/>
                <a:ea typeface="+mn-ea"/>
                <a:cs typeface="+mn-cs"/>
              </a:rPr>
              <a:t>drusen</a:t>
            </a:r>
            <a:r>
              <a:rPr lang="en-CA" sz="1200" b="0" i="0" kern="1200" dirty="0" smtClean="0">
                <a:solidFill>
                  <a:schemeClr val="tx1"/>
                </a:solidFill>
                <a:effectLst/>
                <a:latin typeface="Arial" panose="020B0604020202020204" pitchFamily="34" charset="0"/>
                <a:ea typeface="+mn-ea"/>
                <a:cs typeface="+mn-cs"/>
              </a:rPr>
              <a:t>, which accumulate under the retina. </a:t>
            </a:r>
          </a:p>
          <a:p>
            <a:r>
              <a:rPr lang="en-CA" sz="1200" b="0" i="0" kern="1200" dirty="0" smtClean="0">
                <a:solidFill>
                  <a:schemeClr val="tx1"/>
                </a:solidFill>
                <a:effectLst/>
                <a:latin typeface="Arial" panose="020B0604020202020204" pitchFamily="34" charset="0"/>
                <a:ea typeface="+mn-ea"/>
                <a:cs typeface="+mn-cs"/>
              </a:rPr>
              <a:t>These deposits may affect the overlying retina, particularly the light-sensitive cells in the macula. But the presence of </a:t>
            </a:r>
            <a:r>
              <a:rPr lang="en-CA" sz="1200" b="0" i="0" kern="1200" dirty="0" err="1" smtClean="0">
                <a:solidFill>
                  <a:schemeClr val="tx1"/>
                </a:solidFill>
                <a:effectLst/>
                <a:latin typeface="Arial" panose="020B0604020202020204" pitchFamily="34" charset="0"/>
                <a:ea typeface="+mn-ea"/>
                <a:cs typeface="+mn-cs"/>
              </a:rPr>
              <a:t>drusen</a:t>
            </a:r>
            <a:r>
              <a:rPr lang="en-CA" sz="1200" b="0" i="0" kern="1200" dirty="0" smtClean="0">
                <a:solidFill>
                  <a:schemeClr val="tx1"/>
                </a:solidFill>
                <a:effectLst/>
                <a:latin typeface="Arial" panose="020B0604020202020204" pitchFamily="34" charset="0"/>
                <a:ea typeface="+mn-ea"/>
                <a:cs typeface="+mn-cs"/>
              </a:rPr>
              <a:t> does not necessarily mean someone will develop AMD. </a:t>
            </a:r>
          </a:p>
          <a:p>
            <a:r>
              <a:rPr lang="en-CA" sz="1200" b="0" i="0" kern="1200" dirty="0" smtClean="0">
                <a:solidFill>
                  <a:schemeClr val="tx1"/>
                </a:solidFill>
                <a:effectLst/>
                <a:latin typeface="Arial" panose="020B0604020202020204" pitchFamily="34" charset="0"/>
                <a:ea typeface="+mn-ea"/>
                <a:cs typeface="+mn-cs"/>
              </a:rPr>
              <a:t>In fact, many people over the age of 60 have a harmless type of </a:t>
            </a:r>
            <a:r>
              <a:rPr lang="en-CA" sz="1200" b="0" i="0" kern="1200" dirty="0" err="1" smtClean="0">
                <a:solidFill>
                  <a:schemeClr val="tx1"/>
                </a:solidFill>
                <a:effectLst/>
                <a:latin typeface="Arial" panose="020B0604020202020204" pitchFamily="34" charset="0"/>
                <a:ea typeface="+mn-ea"/>
                <a:cs typeface="+mn-cs"/>
              </a:rPr>
              <a:t>drusen</a:t>
            </a:r>
            <a:r>
              <a:rPr lang="en-CA" sz="1200" b="0" i="0" kern="1200" dirty="0" smtClean="0">
                <a:solidFill>
                  <a:schemeClr val="tx1"/>
                </a:solidFill>
                <a:effectLst/>
                <a:latin typeface="Arial" panose="020B0604020202020204"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12</a:t>
            </a:fld>
            <a:endParaRPr lang="en-US" altLang="en-US"/>
          </a:p>
        </p:txBody>
      </p:sp>
    </p:spTree>
    <p:extLst>
      <p:ext uri="{BB962C8B-B14F-4D97-AF65-F5344CB8AC3E}">
        <p14:creationId xmlns:p14="http://schemas.microsoft.com/office/powerpoint/2010/main" val="4190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Arial" panose="020B0604020202020204" pitchFamily="34" charset="0"/>
                <a:ea typeface="+mn-ea"/>
                <a:cs typeface="+mn-cs"/>
              </a:rPr>
              <a:t>Recognizing and then managing wet AMD early can help prevent further vision loss. </a:t>
            </a:r>
          </a:p>
          <a:p>
            <a:r>
              <a:rPr lang="en-CA" sz="1200" b="0" i="0" kern="1200" dirty="0" smtClean="0">
                <a:solidFill>
                  <a:schemeClr val="tx1"/>
                </a:solidFill>
                <a:effectLst/>
                <a:latin typeface="Arial" panose="020B0604020202020204" pitchFamily="34" charset="0"/>
                <a:ea typeface="+mn-ea"/>
                <a:cs typeface="+mn-cs"/>
              </a:rPr>
              <a:t>That’s why it’s so important to speak with your eye doctor as soon as you notice a change in your vision.</a:t>
            </a:r>
          </a:p>
          <a:p>
            <a:r>
              <a:rPr lang="en-CA" sz="1200" b="0" i="0" kern="1200" dirty="0" smtClean="0">
                <a:solidFill>
                  <a:schemeClr val="tx1"/>
                </a:solidFill>
                <a:effectLst/>
                <a:latin typeface="Arial" panose="020B0604020202020204" pitchFamily="34" charset="0"/>
                <a:ea typeface="+mn-ea"/>
                <a:cs typeface="+mn-cs"/>
              </a:rPr>
              <a:t>Wet AMD involves the unexpected growth of abnormal blood vessels below the retina, which break into the macula, causing blood and fluid to leak. </a:t>
            </a:r>
          </a:p>
          <a:p>
            <a:r>
              <a:rPr lang="en-CA" sz="1200" b="0" i="0" kern="1200" dirty="0" smtClean="0">
                <a:solidFill>
                  <a:schemeClr val="tx1"/>
                </a:solidFill>
                <a:effectLst/>
                <a:latin typeface="Arial" panose="020B0604020202020204" pitchFamily="34" charset="0"/>
                <a:ea typeface="+mn-ea"/>
                <a:cs typeface="+mn-cs"/>
              </a:rPr>
              <a:t>Cells in the macula become damaged, resulting in central blind spots and blurred vision. Once wet AMD is present in one eye, the chance of developing it in the other eye is greatly increased.</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13</a:t>
            </a:fld>
            <a:endParaRPr lang="en-US" altLang="en-US"/>
          </a:p>
        </p:txBody>
      </p:sp>
    </p:spTree>
    <p:extLst>
      <p:ext uri="{BB962C8B-B14F-4D97-AF65-F5344CB8AC3E}">
        <p14:creationId xmlns:p14="http://schemas.microsoft.com/office/powerpoint/2010/main" val="420083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14</a:t>
            </a:fld>
            <a:endParaRPr lang="en-US"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09629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The risk of developing AMD increases with age.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High-risk groups include smokers and people who have had extensive UV exposure.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AMD is also associated with conditions such as high blood pressure, arteriosclerosis, and those with a family history of AMD.</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15</a:t>
            </a:fld>
            <a:endParaRPr lang="en-US" altLang="en-US"/>
          </a:p>
        </p:txBody>
      </p:sp>
    </p:spTree>
    <p:extLst>
      <p:ext uri="{BB962C8B-B14F-4D97-AF65-F5344CB8AC3E}">
        <p14:creationId xmlns:p14="http://schemas.microsoft.com/office/powerpoint/2010/main" val="357102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5DEB5240-7E9C-4FD4-A5E6-D9D8C4F42BC8}" type="slidenum">
              <a:rPr lang="en-US" altLang="en-US" smtClean="0">
                <a:latin typeface="Times New Roman" panose="02020603050405020304" pitchFamily="18" charset="0"/>
              </a:rPr>
              <a:pPr/>
              <a:t>16</a:t>
            </a:fld>
            <a:endParaRPr lang="en-US"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CA" altLang="en-US" dirty="0" smtClean="0"/>
          </a:p>
        </p:txBody>
      </p:sp>
    </p:spTree>
    <p:extLst>
      <p:ext uri="{BB962C8B-B14F-4D97-AF65-F5344CB8AC3E}">
        <p14:creationId xmlns:p14="http://schemas.microsoft.com/office/powerpoint/2010/main" val="206123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Lifelong UV protection and good nutrition are believed to play a key role in preventing AMD.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Living a healthy lifestyle by keeping your blood pressure down, reducing your intake of fatty foods and not smoking are all recommended. A diet high in antioxidants such as beta-carotene (a form of vitamin A), vitamins C and E, zinc, lutein, </a:t>
            </a:r>
            <a:r>
              <a:rPr lang="en-CA" sz="1200" kern="1200" dirty="0" err="1" smtClean="0">
                <a:solidFill>
                  <a:schemeClr val="tx1"/>
                </a:solidFill>
                <a:effectLst/>
                <a:latin typeface="Arial" panose="020B0604020202020204" pitchFamily="34" charset="0"/>
                <a:ea typeface="+mn-ea"/>
                <a:cs typeface="+mn-cs"/>
              </a:rPr>
              <a:t>zeaxanthin</a:t>
            </a:r>
            <a:r>
              <a:rPr lang="en-CA" sz="1200" kern="1200" dirty="0" smtClean="0">
                <a:solidFill>
                  <a:schemeClr val="tx1"/>
                </a:solidFill>
                <a:effectLst/>
                <a:latin typeface="Arial" panose="020B0604020202020204" pitchFamily="34" charset="0"/>
                <a:ea typeface="+mn-ea"/>
                <a:cs typeface="+mn-cs"/>
              </a:rPr>
              <a:t>, selenium and omega 3 fatty acids may help prevent AMD. Most of these antioxidants are found in fruits and leafy green vegetables.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Regular eye examinations by a Doctor of Optometry are also important in the early detection of AMD.’</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smtClean="0">
                <a:solidFill>
                  <a:schemeClr val="tx1"/>
                </a:solidFill>
                <a:effectLst/>
                <a:latin typeface="Arial" panose="020B0604020202020204" pitchFamily="34" charset="0"/>
                <a:ea typeface="+mn-ea"/>
                <a:cs typeface="+mn-cs"/>
              </a:rPr>
              <a:t>Early </a:t>
            </a:r>
            <a:r>
              <a:rPr lang="en-CA" sz="1200" kern="1200" dirty="0" smtClean="0">
                <a:solidFill>
                  <a:schemeClr val="tx1"/>
                </a:solidFill>
                <a:effectLst/>
                <a:latin typeface="Arial" panose="020B0604020202020204" pitchFamily="34" charset="0"/>
                <a:ea typeface="+mn-ea"/>
                <a:cs typeface="+mn-cs"/>
              </a:rPr>
              <a:t>signs of AMD may be found during an eye examination even if no symptoms are noticed.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Your Doctor of Optometry can discuss ways to minimize the possibility of vision loss due to AMD.</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17</a:t>
            </a:fld>
            <a:endParaRPr lang="en-US" altLang="en-US"/>
          </a:p>
        </p:txBody>
      </p:sp>
    </p:spTree>
    <p:extLst>
      <p:ext uri="{BB962C8B-B14F-4D97-AF65-F5344CB8AC3E}">
        <p14:creationId xmlns:p14="http://schemas.microsoft.com/office/powerpoint/2010/main" val="401999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18</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File #: 1461692Exclusive </a:t>
            </a:r>
          </a:p>
        </p:txBody>
      </p:sp>
    </p:spTree>
    <p:extLst>
      <p:ext uri="{BB962C8B-B14F-4D97-AF65-F5344CB8AC3E}">
        <p14:creationId xmlns:p14="http://schemas.microsoft.com/office/powerpoint/2010/main" val="372142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Currently, dry AMD is treated with ocular vitamin supplementation and lifestyle modifications such as exercise, sunglasses to reduce UV radiation and smoking cessation.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Many cases of wet AMD can be treated with medications injected into the eye to stop leaking blood vessels.</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Early detection and prompt intervention are crucial to addressing wet AMD. Certain vitamins can also assist in slowing down the progression of AMD. </a:t>
            </a: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The use of vitamins will not reverse any vision loss that has already occurred, nor will it stop the progression of AMD completely. Regular eye examinations and counseling from your Doctor of Optometry will let you know when new treatments become available.</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19</a:t>
            </a:fld>
            <a:endParaRPr lang="en-US" altLang="en-US"/>
          </a:p>
        </p:txBody>
      </p:sp>
    </p:spTree>
    <p:extLst>
      <p:ext uri="{BB962C8B-B14F-4D97-AF65-F5344CB8AC3E}">
        <p14:creationId xmlns:p14="http://schemas.microsoft.com/office/powerpoint/2010/main" val="2701029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3741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More</a:t>
            </a:r>
            <a:r>
              <a:rPr lang="en-US" baseline="0" dirty="0" smtClean="0"/>
              <a:t> Canadians have AMD than breast cancer, prostate cancer, Parkinson’s and Alzheimer’s combined</a:t>
            </a:r>
          </a:p>
          <a:p>
            <a:pPr marL="171450" indent="-171450">
              <a:buFont typeface="Arial" panose="020B0604020202020204" pitchFamily="34" charset="0"/>
              <a:buChar char="•"/>
            </a:pPr>
            <a:r>
              <a:rPr lang="en-US" baseline="0" dirty="0" smtClean="0"/>
              <a:t>There is low awareness of AMD</a:t>
            </a:r>
          </a:p>
          <a:p>
            <a:pPr marL="171450" indent="-171450">
              <a:buFont typeface="Arial" panose="020B0604020202020204" pitchFamily="34" charset="0"/>
              <a:buChar char="•"/>
            </a:pPr>
            <a:r>
              <a:rPr lang="en-US" baseline="0" dirty="0" smtClean="0"/>
              <a:t>With the aging population, the number of AMD patients is expected to double in 25 years</a:t>
            </a:r>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2</a:t>
            </a:fld>
            <a:endParaRPr lang="en-US" altLang="en-US"/>
          </a:p>
        </p:txBody>
      </p:sp>
    </p:spTree>
    <p:extLst>
      <p:ext uri="{BB962C8B-B14F-4D97-AF65-F5344CB8AC3E}">
        <p14:creationId xmlns:p14="http://schemas.microsoft.com/office/powerpoint/2010/main" val="91286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anose="020B0604020202020204" pitchFamily="34" charset="0"/>
                <a:ea typeface="+mn-ea"/>
                <a:cs typeface="+mn-cs"/>
              </a:rPr>
              <a:t>Many patients with sight loss due to AMD can benefit from low vision aids. Your Doctor of Optometry can prescribe magnifying devices to enhance both distance and reading vision. These aids will not restore sight to normal levels but they allow people to maximize their remaining vision. Your Doctor of Optometry may also train you to use an </a:t>
            </a:r>
            <a:r>
              <a:rPr lang="en-CA" sz="1200" kern="1200" dirty="0" err="1" smtClean="0">
                <a:solidFill>
                  <a:schemeClr val="tx1"/>
                </a:solidFill>
                <a:effectLst/>
                <a:latin typeface="Arial" panose="020B0604020202020204" pitchFamily="34" charset="0"/>
                <a:ea typeface="+mn-ea"/>
                <a:cs typeface="+mn-cs"/>
              </a:rPr>
              <a:t>Amsler</a:t>
            </a:r>
            <a:r>
              <a:rPr lang="en-CA" sz="1200" kern="1200" dirty="0" smtClean="0">
                <a:solidFill>
                  <a:schemeClr val="tx1"/>
                </a:solidFill>
                <a:effectLst/>
                <a:latin typeface="Arial" panose="020B0604020202020204" pitchFamily="34" charset="0"/>
                <a:ea typeface="+mn-ea"/>
                <a:cs typeface="+mn-cs"/>
              </a:rPr>
              <a:t> grid, which is a tool that can assist in testing the progression of AMD at home. It is important to contact your Doctor of Optometry if you notice any changes in your central vision.</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21</a:t>
            </a:fld>
            <a:endParaRPr lang="en-US" altLang="en-US"/>
          </a:p>
        </p:txBody>
      </p:sp>
    </p:spTree>
    <p:extLst>
      <p:ext uri="{BB962C8B-B14F-4D97-AF65-F5344CB8AC3E}">
        <p14:creationId xmlns:p14="http://schemas.microsoft.com/office/powerpoint/2010/main" val="145287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22</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1270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3</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0241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What is low vision? </a:t>
            </a:r>
          </a:p>
          <a:p>
            <a:pPr lvl="1"/>
            <a:r>
              <a:rPr lang="en-US" sz="2400" dirty="0" smtClean="0"/>
              <a:t>A permanent decline in a person’s vision capability that interferes with their ability to perform common visual tasks.</a:t>
            </a:r>
          </a:p>
          <a:p>
            <a:pPr marL="0" indent="0">
              <a:buNone/>
            </a:pPr>
            <a:endParaRPr lang="en-CA" sz="2400" dirty="0" smtClean="0"/>
          </a:p>
          <a:p>
            <a:pPr lvl="0"/>
            <a:endParaRPr lang="en-CA" sz="2800" dirty="0" smtClean="0"/>
          </a:p>
          <a:p>
            <a:pPr lvl="1"/>
            <a:endParaRPr lang="en-CA" sz="2400" dirty="0" smtClean="0"/>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4</a:t>
            </a:fld>
            <a:endParaRPr lang="en-US" altLang="en-US"/>
          </a:p>
        </p:txBody>
      </p:sp>
    </p:spTree>
    <p:extLst>
      <p:ext uri="{BB962C8B-B14F-4D97-AF65-F5344CB8AC3E}">
        <p14:creationId xmlns:p14="http://schemas.microsoft.com/office/powerpoint/2010/main" val="181069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642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film</a:t>
            </a:r>
            <a:r>
              <a:rPr lang="en-US" baseline="0" dirty="0" smtClean="0"/>
              <a:t> of a camera)</a:t>
            </a:r>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6</a:t>
            </a:fld>
            <a:endParaRPr lang="en-US" altLang="en-US"/>
          </a:p>
        </p:txBody>
      </p:sp>
    </p:spTree>
    <p:extLst>
      <p:ext uri="{BB962C8B-B14F-4D97-AF65-F5344CB8AC3E}">
        <p14:creationId xmlns:p14="http://schemas.microsoft.com/office/powerpoint/2010/main" val="320506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8</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4448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tx1"/>
                </a:solidFill>
                <a:effectLst/>
                <a:latin typeface="Arial" panose="020B0604020202020204" pitchFamily="34" charset="0"/>
                <a:ea typeface="+mn-ea"/>
                <a:cs typeface="+mn-cs"/>
              </a:rPr>
              <a:t>Early</a:t>
            </a:r>
            <a:r>
              <a:rPr lang="en-CA" sz="1200" kern="1200" baseline="0" dirty="0" smtClean="0">
                <a:solidFill>
                  <a:schemeClr val="tx1"/>
                </a:solidFill>
                <a:effectLst/>
                <a:latin typeface="Arial" panose="020B0604020202020204" pitchFamily="34" charset="0"/>
                <a:ea typeface="+mn-ea"/>
                <a:cs typeface="+mn-cs"/>
              </a:rPr>
              <a:t> AMD </a:t>
            </a:r>
            <a:r>
              <a:rPr lang="en-CA" sz="1200" kern="1200" dirty="0" smtClean="0">
                <a:solidFill>
                  <a:schemeClr val="tx1"/>
                </a:solidFill>
                <a:effectLst/>
                <a:latin typeface="Arial" panose="020B0604020202020204" pitchFamily="34" charset="0"/>
                <a:ea typeface="+mn-ea"/>
                <a:cs typeface="+mn-cs"/>
              </a:rPr>
              <a:t>can be detected during routine eye health examinations.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tx1"/>
                </a:solidFill>
                <a:effectLst/>
                <a:latin typeface="Arial" panose="020B0604020202020204" pitchFamily="34" charset="0"/>
                <a:ea typeface="+mn-ea"/>
                <a:cs typeface="+mn-cs"/>
              </a:rPr>
              <a:t>Glasses cannot correct this blurred spot, or sense there is dirt in the way of clear vision.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tx1"/>
                </a:solidFill>
                <a:effectLst/>
                <a:latin typeface="Arial" panose="020B0604020202020204" pitchFamily="34" charset="0"/>
                <a:ea typeface="+mn-ea"/>
                <a:cs typeface="+mn-cs"/>
              </a:rPr>
              <a:t>Over time, the blurred area may increase in size and interfere with reading and recognizing faces.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tx1"/>
                </a:solidFill>
                <a:effectLst/>
                <a:latin typeface="Arial" panose="020B0604020202020204" pitchFamily="34" charset="0"/>
                <a:ea typeface="+mn-ea"/>
                <a:cs typeface="+mn-cs"/>
              </a:rPr>
              <a:t>Other symptoms of AMD can cause straight lines to look wavy or distorted, and dark spots may blank out portions of the central vision.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tx1"/>
                </a:solidFill>
                <a:effectLst/>
                <a:latin typeface="Arial" panose="020B0604020202020204" pitchFamily="34" charset="0"/>
                <a:ea typeface="+mn-ea"/>
                <a:cs typeface="+mn-cs"/>
              </a:rPr>
              <a:t>Patients experience no pain with AMD.</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9</a:t>
            </a:fld>
            <a:endParaRPr lang="en-US" altLang="en-US"/>
          </a:p>
        </p:txBody>
      </p:sp>
    </p:spTree>
    <p:extLst>
      <p:ext uri="{BB962C8B-B14F-4D97-AF65-F5344CB8AC3E}">
        <p14:creationId xmlns:p14="http://schemas.microsoft.com/office/powerpoint/2010/main" val="174327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10</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92761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5"/>
          <p:cNvPicPr>
            <a:picLocks noChangeAspect="1"/>
          </p:cNvPicPr>
          <p:nvPr userDrawn="1"/>
        </p:nvPicPr>
        <p:blipFill>
          <a:blip r:embed="rId2">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600200"/>
            <a:ext cx="7772400" cy="4029755"/>
          </a:xfrm>
        </p:spPr>
        <p:txBody>
          <a:bodyPr/>
          <a:lstStyle>
            <a:lvl1pPr>
              <a:defRPr sz="4000"/>
            </a:lvl1pPr>
          </a:lstStyle>
          <a:p>
            <a:pPr lvl="0"/>
            <a:r>
              <a:rPr lang="en-US" altLang="en-US" noProof="0" dirty="0" smtClean="0"/>
              <a:t>Click to edit Master title style</a:t>
            </a:r>
          </a:p>
        </p:txBody>
      </p:sp>
    </p:spTree>
    <p:extLst>
      <p:ext uri="{BB962C8B-B14F-4D97-AF65-F5344CB8AC3E}">
        <p14:creationId xmlns:p14="http://schemas.microsoft.com/office/powerpoint/2010/main" val="23734987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8945" y="314324"/>
            <a:ext cx="4856593" cy="1293196"/>
          </a:xfrm>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1269F01-1FC2-4C1B-BAE3-AEC4E5EF7255}" type="slidenum">
              <a:rPr lang="en-US" altLang="en-US"/>
              <a:pPr>
                <a:defRPr/>
              </a:pPr>
              <a:t>‹#›</a:t>
            </a:fld>
            <a:endParaRPr lang="en-US" altLang="en-US"/>
          </a:p>
        </p:txBody>
      </p:sp>
    </p:spTree>
    <p:extLst>
      <p:ext uri="{BB962C8B-B14F-4D97-AF65-F5344CB8AC3E}">
        <p14:creationId xmlns:p14="http://schemas.microsoft.com/office/powerpoint/2010/main" val="163664213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09247B05-0CBB-4C1E-B5A6-6BD0F4BDE310}" type="slidenum">
              <a:rPr lang="en-US" altLang="en-US"/>
              <a:pPr>
                <a:defRPr/>
              </a:pPr>
              <a:t>‹#›</a:t>
            </a:fld>
            <a:endParaRPr lang="en-US" altLang="en-US"/>
          </a:p>
        </p:txBody>
      </p:sp>
    </p:spTree>
    <p:extLst>
      <p:ext uri="{BB962C8B-B14F-4D97-AF65-F5344CB8AC3E}">
        <p14:creationId xmlns:p14="http://schemas.microsoft.com/office/powerpoint/2010/main" val="38157644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3050" y="241410"/>
            <a:ext cx="4949950" cy="1366110"/>
          </a:xfrm>
        </p:spPr>
        <p:txBody>
          <a:bodyPr/>
          <a:lstStyle>
            <a:lvl1pPr>
              <a:defRPr sz="40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3657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Online Image Placeholder 3"/>
          <p:cNvSpPr>
            <a:spLocks noGrp="1"/>
          </p:cNvSpPr>
          <p:nvPr>
            <p:ph type="clipArt" sz="half" idx="2"/>
          </p:nvPr>
        </p:nvSpPr>
        <p:spPr>
          <a:xfrm>
            <a:off x="4648200" y="2362200"/>
            <a:ext cx="4038600" cy="3657600"/>
          </a:xfrm>
        </p:spPr>
        <p:txBody>
          <a:bodyPr/>
          <a:lstStyle/>
          <a:p>
            <a:pPr lvl="0"/>
            <a:endParaRPr lang="en-US" noProof="0" dirty="0" smtClean="0"/>
          </a:p>
        </p:txBody>
      </p:sp>
    </p:spTree>
    <p:extLst>
      <p:ext uri="{BB962C8B-B14F-4D97-AF65-F5344CB8AC3E}">
        <p14:creationId xmlns:p14="http://schemas.microsoft.com/office/powerpoint/2010/main" val="155016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4840" y="314324"/>
            <a:ext cx="4780698" cy="98961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23876" y="1607520"/>
            <a:ext cx="8229600" cy="47813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0899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743841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313949"/>
            <a:ext cx="4098025" cy="121767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74124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620885"/>
            <a:ext cx="7886700" cy="1069803"/>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05574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91788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16030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013" y="842165"/>
            <a:ext cx="2949575" cy="1600200"/>
          </a:xfrm>
        </p:spPr>
        <p:txBody>
          <a:bodyPr anchor="b"/>
          <a:lstStyle>
            <a:lvl1pPr>
              <a:defRPr sz="3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842165"/>
            <a:ext cx="4629150" cy="5411788"/>
          </a:xfrm>
        </p:spPr>
        <p:txBody>
          <a:bodyPr/>
          <a:lstStyle>
            <a:lvl1pPr>
              <a:defRPr sz="3200">
                <a:latin typeface="Segoe UI" panose="020B0502040204020203" pitchFamily="34" charset="0"/>
                <a:ea typeface="Segoe UI" panose="020B0502040204020203" pitchFamily="34" charset="0"/>
                <a:cs typeface="Segoe UI" panose="020B0502040204020203" pitchFamily="34" charset="0"/>
              </a:defRPr>
            </a:lvl1pPr>
            <a:lvl2pPr>
              <a:defRPr sz="28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8473" y="2442365"/>
            <a:ext cx="2949575" cy="3811588"/>
          </a:xfrm>
        </p:spPr>
        <p:txBody>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6900332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EFDB001-D334-4CEF-8C70-6CC35A6A3C02}" type="slidenum">
              <a:rPr lang="en-US" altLang="en-US"/>
              <a:pPr>
                <a:defRPr/>
              </a:pPr>
              <a:t>‹#›</a:t>
            </a:fld>
            <a:endParaRPr lang="en-US" altLang="en-US"/>
          </a:p>
        </p:txBody>
      </p:sp>
    </p:spTree>
    <p:extLst>
      <p:ext uri="{BB962C8B-B14F-4D97-AF65-F5344CB8AC3E}">
        <p14:creationId xmlns:p14="http://schemas.microsoft.com/office/powerpoint/2010/main" val="2028601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49425"/>
            <a:ext cx="822960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7" name="Group 19"/>
          <p:cNvGrpSpPr>
            <a:grpSpLocks/>
          </p:cNvGrpSpPr>
          <p:nvPr userDrawn="1"/>
        </p:nvGrpSpPr>
        <p:grpSpPr bwMode="auto">
          <a:xfrm>
            <a:off x="0" y="0"/>
            <a:ext cx="647700" cy="6713538"/>
            <a:chOff x="0" y="43"/>
            <a:chExt cx="5760" cy="4229"/>
          </a:xfrm>
        </p:grpSpPr>
        <p:sp>
          <p:nvSpPr>
            <p:cNvPr id="1030" name="Line 20"/>
            <p:cNvSpPr>
              <a:spLocks noChangeShapeType="1"/>
            </p:cNvSpPr>
            <p:nvPr userDrawn="1"/>
          </p:nvSpPr>
          <p:spPr bwMode="auto">
            <a:xfrm>
              <a:off x="0" y="420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1"/>
            <p:cNvSpPr>
              <a:spLocks noChangeShapeType="1"/>
            </p:cNvSpPr>
            <p:nvPr userDrawn="1"/>
          </p:nvSpPr>
          <p:spPr bwMode="auto">
            <a:xfrm>
              <a:off x="0" y="42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22"/>
            <p:cNvSpPr>
              <a:spLocks noChangeShapeType="1"/>
            </p:cNvSpPr>
            <p:nvPr userDrawn="1"/>
          </p:nvSpPr>
          <p:spPr bwMode="auto">
            <a:xfrm>
              <a:off x="0" y="42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23"/>
            <p:cNvSpPr>
              <a:spLocks noChangeShapeType="1"/>
            </p:cNvSpPr>
            <p:nvPr userDrawn="1"/>
          </p:nvSpPr>
          <p:spPr bwMode="auto">
            <a:xfrm>
              <a:off x="0" y="41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24"/>
            <p:cNvSpPr>
              <a:spLocks noChangeShapeType="1"/>
            </p:cNvSpPr>
            <p:nvPr userDrawn="1"/>
          </p:nvSpPr>
          <p:spPr bwMode="auto">
            <a:xfrm>
              <a:off x="0" y="40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25"/>
            <p:cNvSpPr>
              <a:spLocks noChangeShapeType="1"/>
            </p:cNvSpPr>
            <p:nvPr userDrawn="1"/>
          </p:nvSpPr>
          <p:spPr bwMode="auto">
            <a:xfrm>
              <a:off x="0" y="41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26"/>
            <p:cNvSpPr>
              <a:spLocks noChangeShapeType="1"/>
            </p:cNvSpPr>
            <p:nvPr userDrawn="1"/>
          </p:nvSpPr>
          <p:spPr bwMode="auto">
            <a:xfrm>
              <a:off x="0" y="36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27"/>
            <p:cNvSpPr>
              <a:spLocks noChangeShapeType="1"/>
            </p:cNvSpPr>
            <p:nvPr userDrawn="1"/>
          </p:nvSpPr>
          <p:spPr bwMode="auto">
            <a:xfrm>
              <a:off x="0" y="36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28"/>
            <p:cNvSpPr>
              <a:spLocks noChangeShapeType="1"/>
            </p:cNvSpPr>
            <p:nvPr userDrawn="1"/>
          </p:nvSpPr>
          <p:spPr bwMode="auto">
            <a:xfrm>
              <a:off x="0" y="40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29"/>
            <p:cNvSpPr>
              <a:spLocks noChangeShapeType="1"/>
            </p:cNvSpPr>
            <p:nvPr userDrawn="1"/>
          </p:nvSpPr>
          <p:spPr bwMode="auto">
            <a:xfrm>
              <a:off x="0" y="38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30"/>
            <p:cNvSpPr>
              <a:spLocks noChangeShapeType="1"/>
            </p:cNvSpPr>
            <p:nvPr userDrawn="1"/>
          </p:nvSpPr>
          <p:spPr bwMode="auto">
            <a:xfrm>
              <a:off x="0" y="38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31"/>
            <p:cNvSpPr>
              <a:spLocks noChangeShapeType="1"/>
            </p:cNvSpPr>
            <p:nvPr userDrawn="1"/>
          </p:nvSpPr>
          <p:spPr bwMode="auto">
            <a:xfrm>
              <a:off x="0" y="39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32"/>
            <p:cNvSpPr>
              <a:spLocks noChangeShapeType="1"/>
            </p:cNvSpPr>
            <p:nvPr userDrawn="1"/>
          </p:nvSpPr>
          <p:spPr bwMode="auto">
            <a:xfrm>
              <a:off x="0" y="368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3"/>
            <p:cNvSpPr>
              <a:spLocks noChangeShapeType="1"/>
            </p:cNvSpPr>
            <p:nvPr userDrawn="1"/>
          </p:nvSpPr>
          <p:spPr bwMode="auto">
            <a:xfrm>
              <a:off x="0" y="374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4"/>
            <p:cNvSpPr>
              <a:spLocks noChangeShapeType="1"/>
            </p:cNvSpPr>
            <p:nvPr userDrawn="1"/>
          </p:nvSpPr>
          <p:spPr bwMode="auto">
            <a:xfrm>
              <a:off x="0" y="39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5"/>
            <p:cNvSpPr>
              <a:spLocks noChangeShapeType="1"/>
            </p:cNvSpPr>
            <p:nvPr userDrawn="1"/>
          </p:nvSpPr>
          <p:spPr bwMode="auto">
            <a:xfrm>
              <a:off x="0" y="39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6"/>
            <p:cNvSpPr>
              <a:spLocks noChangeShapeType="1"/>
            </p:cNvSpPr>
            <p:nvPr userDrawn="1"/>
          </p:nvSpPr>
          <p:spPr bwMode="auto">
            <a:xfrm>
              <a:off x="0" y="351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7"/>
            <p:cNvSpPr>
              <a:spLocks noChangeShapeType="1"/>
            </p:cNvSpPr>
            <p:nvPr userDrawn="1"/>
          </p:nvSpPr>
          <p:spPr bwMode="auto">
            <a:xfrm>
              <a:off x="0" y="35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8"/>
            <p:cNvSpPr>
              <a:spLocks noChangeShapeType="1"/>
            </p:cNvSpPr>
            <p:nvPr userDrawn="1"/>
          </p:nvSpPr>
          <p:spPr bwMode="auto">
            <a:xfrm>
              <a:off x="0" y="357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9"/>
            <p:cNvSpPr>
              <a:spLocks noChangeShapeType="1"/>
            </p:cNvSpPr>
            <p:nvPr userDrawn="1"/>
          </p:nvSpPr>
          <p:spPr bwMode="auto">
            <a:xfrm>
              <a:off x="0" y="34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40"/>
            <p:cNvSpPr>
              <a:spLocks noChangeShapeType="1"/>
            </p:cNvSpPr>
            <p:nvPr userDrawn="1"/>
          </p:nvSpPr>
          <p:spPr bwMode="auto">
            <a:xfrm>
              <a:off x="0" y="33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41"/>
            <p:cNvSpPr>
              <a:spLocks noChangeShapeType="1"/>
            </p:cNvSpPr>
            <p:nvPr userDrawn="1"/>
          </p:nvSpPr>
          <p:spPr bwMode="auto">
            <a:xfrm>
              <a:off x="0" y="34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42"/>
            <p:cNvSpPr>
              <a:spLocks noChangeShapeType="1"/>
            </p:cNvSpPr>
            <p:nvPr userDrawn="1"/>
          </p:nvSpPr>
          <p:spPr bwMode="auto">
            <a:xfrm>
              <a:off x="0" y="29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3"/>
            <p:cNvSpPr>
              <a:spLocks noChangeShapeType="1"/>
            </p:cNvSpPr>
            <p:nvPr userDrawn="1"/>
          </p:nvSpPr>
          <p:spPr bwMode="auto">
            <a:xfrm>
              <a:off x="0" y="29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4"/>
            <p:cNvSpPr>
              <a:spLocks noChangeShapeType="1"/>
            </p:cNvSpPr>
            <p:nvPr userDrawn="1"/>
          </p:nvSpPr>
          <p:spPr bwMode="auto">
            <a:xfrm>
              <a:off x="0" y="332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5"/>
            <p:cNvSpPr>
              <a:spLocks noChangeShapeType="1"/>
            </p:cNvSpPr>
            <p:nvPr userDrawn="1"/>
          </p:nvSpPr>
          <p:spPr bwMode="auto">
            <a:xfrm>
              <a:off x="0" y="320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6"/>
            <p:cNvSpPr>
              <a:spLocks noChangeShapeType="1"/>
            </p:cNvSpPr>
            <p:nvPr userDrawn="1"/>
          </p:nvSpPr>
          <p:spPr bwMode="auto">
            <a:xfrm>
              <a:off x="0" y="31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7"/>
            <p:cNvSpPr>
              <a:spLocks noChangeShapeType="1"/>
            </p:cNvSpPr>
            <p:nvPr userDrawn="1"/>
          </p:nvSpPr>
          <p:spPr bwMode="auto">
            <a:xfrm>
              <a:off x="0" y="33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8"/>
            <p:cNvSpPr>
              <a:spLocks noChangeShapeType="1"/>
            </p:cNvSpPr>
            <p:nvPr userDrawn="1"/>
          </p:nvSpPr>
          <p:spPr bwMode="auto">
            <a:xfrm>
              <a:off x="0" y="29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9"/>
            <p:cNvSpPr>
              <a:spLocks noChangeShapeType="1"/>
            </p:cNvSpPr>
            <p:nvPr userDrawn="1"/>
          </p:nvSpPr>
          <p:spPr bwMode="auto">
            <a:xfrm>
              <a:off x="0" y="304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50"/>
            <p:cNvSpPr>
              <a:spLocks noChangeShapeType="1"/>
            </p:cNvSpPr>
            <p:nvPr userDrawn="1"/>
          </p:nvSpPr>
          <p:spPr bwMode="auto">
            <a:xfrm>
              <a:off x="0" y="32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51"/>
            <p:cNvSpPr>
              <a:spLocks noChangeShapeType="1"/>
            </p:cNvSpPr>
            <p:nvPr userDrawn="1"/>
          </p:nvSpPr>
          <p:spPr bwMode="auto">
            <a:xfrm>
              <a:off x="0" y="322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52"/>
            <p:cNvSpPr>
              <a:spLocks noChangeShapeType="1"/>
            </p:cNvSpPr>
            <p:nvPr userDrawn="1"/>
          </p:nvSpPr>
          <p:spPr bwMode="auto">
            <a:xfrm>
              <a:off x="0" y="283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3"/>
            <p:cNvSpPr>
              <a:spLocks noChangeShapeType="1"/>
            </p:cNvSpPr>
            <p:nvPr userDrawn="1"/>
          </p:nvSpPr>
          <p:spPr bwMode="auto">
            <a:xfrm>
              <a:off x="0" y="27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4"/>
            <p:cNvSpPr>
              <a:spLocks noChangeShapeType="1"/>
            </p:cNvSpPr>
            <p:nvPr userDrawn="1"/>
          </p:nvSpPr>
          <p:spPr bwMode="auto">
            <a:xfrm>
              <a:off x="0" y="267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5"/>
            <p:cNvSpPr>
              <a:spLocks noChangeShapeType="1"/>
            </p:cNvSpPr>
            <p:nvPr userDrawn="1"/>
          </p:nvSpPr>
          <p:spPr bwMode="auto">
            <a:xfrm>
              <a:off x="0" y="287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6"/>
            <p:cNvSpPr>
              <a:spLocks noChangeShapeType="1"/>
            </p:cNvSpPr>
            <p:nvPr userDrawn="1"/>
          </p:nvSpPr>
          <p:spPr bwMode="auto">
            <a:xfrm>
              <a:off x="0" y="285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7"/>
            <p:cNvSpPr>
              <a:spLocks noChangeShapeType="1"/>
            </p:cNvSpPr>
            <p:nvPr userDrawn="1"/>
          </p:nvSpPr>
          <p:spPr bwMode="auto">
            <a:xfrm>
              <a:off x="0" y="255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8"/>
            <p:cNvSpPr>
              <a:spLocks noChangeShapeType="1"/>
            </p:cNvSpPr>
            <p:nvPr userDrawn="1"/>
          </p:nvSpPr>
          <p:spPr bwMode="auto">
            <a:xfrm>
              <a:off x="0" y="25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9"/>
            <p:cNvSpPr>
              <a:spLocks noChangeShapeType="1"/>
            </p:cNvSpPr>
            <p:nvPr userDrawn="1"/>
          </p:nvSpPr>
          <p:spPr bwMode="auto">
            <a:xfrm>
              <a:off x="0" y="262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60"/>
            <p:cNvSpPr>
              <a:spLocks noChangeShapeType="1"/>
            </p:cNvSpPr>
            <p:nvPr userDrawn="1"/>
          </p:nvSpPr>
          <p:spPr bwMode="auto">
            <a:xfrm>
              <a:off x="0" y="246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1"/>
            <p:cNvSpPr>
              <a:spLocks noChangeShapeType="1"/>
            </p:cNvSpPr>
            <p:nvPr userDrawn="1"/>
          </p:nvSpPr>
          <p:spPr bwMode="auto">
            <a:xfrm>
              <a:off x="0" y="24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62"/>
            <p:cNvSpPr>
              <a:spLocks noChangeShapeType="1"/>
            </p:cNvSpPr>
            <p:nvPr userDrawn="1"/>
          </p:nvSpPr>
          <p:spPr bwMode="auto">
            <a:xfrm>
              <a:off x="0" y="250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63"/>
            <p:cNvSpPr>
              <a:spLocks noChangeShapeType="1"/>
            </p:cNvSpPr>
            <p:nvPr userDrawn="1"/>
          </p:nvSpPr>
          <p:spPr bwMode="auto">
            <a:xfrm>
              <a:off x="0" y="237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64"/>
            <p:cNvSpPr>
              <a:spLocks noChangeShapeType="1"/>
            </p:cNvSpPr>
            <p:nvPr userDrawn="1"/>
          </p:nvSpPr>
          <p:spPr bwMode="auto">
            <a:xfrm>
              <a:off x="0" y="22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65"/>
            <p:cNvSpPr>
              <a:spLocks noChangeShapeType="1"/>
            </p:cNvSpPr>
            <p:nvPr userDrawn="1"/>
          </p:nvSpPr>
          <p:spPr bwMode="auto">
            <a:xfrm>
              <a:off x="0" y="23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66"/>
            <p:cNvSpPr>
              <a:spLocks noChangeShapeType="1"/>
            </p:cNvSpPr>
            <p:nvPr userDrawn="1"/>
          </p:nvSpPr>
          <p:spPr bwMode="auto">
            <a:xfrm>
              <a:off x="0" y="22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67"/>
            <p:cNvSpPr>
              <a:spLocks noChangeShapeType="1"/>
            </p:cNvSpPr>
            <p:nvPr userDrawn="1"/>
          </p:nvSpPr>
          <p:spPr bwMode="auto">
            <a:xfrm>
              <a:off x="0" y="226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68"/>
            <p:cNvSpPr>
              <a:spLocks noChangeShapeType="1"/>
            </p:cNvSpPr>
            <p:nvPr userDrawn="1"/>
          </p:nvSpPr>
          <p:spPr bwMode="auto">
            <a:xfrm>
              <a:off x="0" y="213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69"/>
            <p:cNvSpPr>
              <a:spLocks noChangeShapeType="1"/>
            </p:cNvSpPr>
            <p:nvPr userDrawn="1"/>
          </p:nvSpPr>
          <p:spPr bwMode="auto">
            <a:xfrm>
              <a:off x="0" y="21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70"/>
            <p:cNvSpPr>
              <a:spLocks noChangeShapeType="1"/>
            </p:cNvSpPr>
            <p:nvPr userDrawn="1"/>
          </p:nvSpPr>
          <p:spPr bwMode="auto">
            <a:xfrm>
              <a:off x="0" y="21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71"/>
            <p:cNvSpPr>
              <a:spLocks noChangeShapeType="1"/>
            </p:cNvSpPr>
            <p:nvPr userDrawn="1"/>
          </p:nvSpPr>
          <p:spPr bwMode="auto">
            <a:xfrm>
              <a:off x="0" y="20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72"/>
            <p:cNvSpPr>
              <a:spLocks noChangeShapeType="1"/>
            </p:cNvSpPr>
            <p:nvPr userDrawn="1"/>
          </p:nvSpPr>
          <p:spPr bwMode="auto">
            <a:xfrm>
              <a:off x="0" y="19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73"/>
            <p:cNvSpPr>
              <a:spLocks noChangeShapeType="1"/>
            </p:cNvSpPr>
            <p:nvPr userDrawn="1"/>
          </p:nvSpPr>
          <p:spPr bwMode="auto">
            <a:xfrm>
              <a:off x="0" y="208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74"/>
            <p:cNvSpPr>
              <a:spLocks noChangeShapeType="1"/>
            </p:cNvSpPr>
            <p:nvPr userDrawn="1"/>
          </p:nvSpPr>
          <p:spPr bwMode="auto">
            <a:xfrm>
              <a:off x="0" y="159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75"/>
            <p:cNvSpPr>
              <a:spLocks noChangeShapeType="1"/>
            </p:cNvSpPr>
            <p:nvPr userDrawn="1"/>
          </p:nvSpPr>
          <p:spPr bwMode="auto">
            <a:xfrm>
              <a:off x="0" y="15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76"/>
            <p:cNvSpPr>
              <a:spLocks noChangeShapeType="1"/>
            </p:cNvSpPr>
            <p:nvPr userDrawn="1"/>
          </p:nvSpPr>
          <p:spPr bwMode="auto">
            <a:xfrm>
              <a:off x="0" y="19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77"/>
            <p:cNvSpPr>
              <a:spLocks noChangeShapeType="1"/>
            </p:cNvSpPr>
            <p:nvPr userDrawn="1"/>
          </p:nvSpPr>
          <p:spPr bwMode="auto">
            <a:xfrm>
              <a:off x="0" y="182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78"/>
            <p:cNvSpPr>
              <a:spLocks noChangeShapeType="1"/>
            </p:cNvSpPr>
            <p:nvPr userDrawn="1"/>
          </p:nvSpPr>
          <p:spPr bwMode="auto">
            <a:xfrm>
              <a:off x="0" y="17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79"/>
            <p:cNvSpPr>
              <a:spLocks noChangeShapeType="1"/>
            </p:cNvSpPr>
            <p:nvPr userDrawn="1"/>
          </p:nvSpPr>
          <p:spPr bwMode="auto">
            <a:xfrm>
              <a:off x="0" y="192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80"/>
            <p:cNvSpPr>
              <a:spLocks noChangeShapeType="1"/>
            </p:cNvSpPr>
            <p:nvPr userDrawn="1"/>
          </p:nvSpPr>
          <p:spPr bwMode="auto">
            <a:xfrm>
              <a:off x="0" y="161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81"/>
            <p:cNvSpPr>
              <a:spLocks noChangeShapeType="1"/>
            </p:cNvSpPr>
            <p:nvPr userDrawn="1"/>
          </p:nvSpPr>
          <p:spPr bwMode="auto">
            <a:xfrm>
              <a:off x="0" y="16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82"/>
            <p:cNvSpPr>
              <a:spLocks noChangeShapeType="1"/>
            </p:cNvSpPr>
            <p:nvPr userDrawn="1"/>
          </p:nvSpPr>
          <p:spPr bwMode="auto">
            <a:xfrm>
              <a:off x="0" y="18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83"/>
            <p:cNvSpPr>
              <a:spLocks noChangeShapeType="1"/>
            </p:cNvSpPr>
            <p:nvPr userDrawn="1"/>
          </p:nvSpPr>
          <p:spPr bwMode="auto">
            <a:xfrm>
              <a:off x="0" y="18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84"/>
            <p:cNvSpPr>
              <a:spLocks noChangeShapeType="1"/>
            </p:cNvSpPr>
            <p:nvPr userDrawn="1"/>
          </p:nvSpPr>
          <p:spPr bwMode="auto">
            <a:xfrm>
              <a:off x="0" y="14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85"/>
            <p:cNvSpPr>
              <a:spLocks noChangeShapeType="1"/>
            </p:cNvSpPr>
            <p:nvPr userDrawn="1"/>
          </p:nvSpPr>
          <p:spPr bwMode="auto">
            <a:xfrm>
              <a:off x="0" y="14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86"/>
            <p:cNvSpPr>
              <a:spLocks noChangeShapeType="1"/>
            </p:cNvSpPr>
            <p:nvPr userDrawn="1"/>
          </p:nvSpPr>
          <p:spPr bwMode="auto">
            <a:xfrm>
              <a:off x="0" y="15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87"/>
            <p:cNvSpPr>
              <a:spLocks noChangeShapeType="1"/>
            </p:cNvSpPr>
            <p:nvPr userDrawn="1"/>
          </p:nvSpPr>
          <p:spPr bwMode="auto">
            <a:xfrm>
              <a:off x="0" y="13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88"/>
            <p:cNvSpPr>
              <a:spLocks noChangeShapeType="1"/>
            </p:cNvSpPr>
            <p:nvPr userDrawn="1"/>
          </p:nvSpPr>
          <p:spPr bwMode="auto">
            <a:xfrm>
              <a:off x="0" y="13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89"/>
            <p:cNvSpPr>
              <a:spLocks noChangeShapeType="1"/>
            </p:cNvSpPr>
            <p:nvPr userDrawn="1"/>
          </p:nvSpPr>
          <p:spPr bwMode="auto">
            <a:xfrm>
              <a:off x="0" y="10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90"/>
            <p:cNvSpPr>
              <a:spLocks noChangeShapeType="1"/>
            </p:cNvSpPr>
            <p:nvPr userDrawn="1"/>
          </p:nvSpPr>
          <p:spPr bwMode="auto">
            <a:xfrm>
              <a:off x="0" y="9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91"/>
            <p:cNvSpPr>
              <a:spLocks noChangeShapeType="1"/>
            </p:cNvSpPr>
            <p:nvPr userDrawn="1"/>
          </p:nvSpPr>
          <p:spPr bwMode="auto">
            <a:xfrm>
              <a:off x="0" y="124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92"/>
            <p:cNvSpPr>
              <a:spLocks noChangeShapeType="1"/>
            </p:cNvSpPr>
            <p:nvPr userDrawn="1"/>
          </p:nvSpPr>
          <p:spPr bwMode="auto">
            <a:xfrm>
              <a:off x="0" y="116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93"/>
            <p:cNvSpPr>
              <a:spLocks noChangeShapeType="1"/>
            </p:cNvSpPr>
            <p:nvPr userDrawn="1"/>
          </p:nvSpPr>
          <p:spPr bwMode="auto">
            <a:xfrm>
              <a:off x="0" y="10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94"/>
            <p:cNvSpPr>
              <a:spLocks noChangeShapeType="1"/>
            </p:cNvSpPr>
            <p:nvPr userDrawn="1"/>
          </p:nvSpPr>
          <p:spPr bwMode="auto">
            <a:xfrm>
              <a:off x="0" y="10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95"/>
            <p:cNvSpPr>
              <a:spLocks noChangeShapeType="1"/>
            </p:cNvSpPr>
            <p:nvPr userDrawn="1"/>
          </p:nvSpPr>
          <p:spPr bwMode="auto">
            <a:xfrm>
              <a:off x="0" y="12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96"/>
            <p:cNvSpPr>
              <a:spLocks noChangeShapeType="1"/>
            </p:cNvSpPr>
            <p:nvPr userDrawn="1"/>
          </p:nvSpPr>
          <p:spPr bwMode="auto">
            <a:xfrm>
              <a:off x="0" y="12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97"/>
            <p:cNvSpPr>
              <a:spLocks noChangeShapeType="1"/>
            </p:cNvSpPr>
            <p:nvPr userDrawn="1"/>
          </p:nvSpPr>
          <p:spPr bwMode="auto">
            <a:xfrm>
              <a:off x="0" y="86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98"/>
            <p:cNvSpPr>
              <a:spLocks noChangeShapeType="1"/>
            </p:cNvSpPr>
            <p:nvPr userDrawn="1"/>
          </p:nvSpPr>
          <p:spPr bwMode="auto">
            <a:xfrm>
              <a:off x="0" y="89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99"/>
            <p:cNvSpPr>
              <a:spLocks noChangeShapeType="1"/>
            </p:cNvSpPr>
            <p:nvPr userDrawn="1"/>
          </p:nvSpPr>
          <p:spPr bwMode="auto">
            <a:xfrm>
              <a:off x="0" y="92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100"/>
            <p:cNvSpPr>
              <a:spLocks noChangeShapeType="1"/>
            </p:cNvSpPr>
            <p:nvPr userDrawn="1"/>
          </p:nvSpPr>
          <p:spPr bwMode="auto">
            <a:xfrm>
              <a:off x="0" y="7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101"/>
            <p:cNvSpPr>
              <a:spLocks noChangeShapeType="1"/>
            </p:cNvSpPr>
            <p:nvPr userDrawn="1"/>
          </p:nvSpPr>
          <p:spPr bwMode="auto">
            <a:xfrm>
              <a:off x="0" y="81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102"/>
            <p:cNvSpPr>
              <a:spLocks noChangeShapeType="1"/>
            </p:cNvSpPr>
            <p:nvPr userDrawn="1"/>
          </p:nvSpPr>
          <p:spPr bwMode="auto">
            <a:xfrm>
              <a:off x="0" y="7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103"/>
            <p:cNvSpPr>
              <a:spLocks noChangeShapeType="1"/>
            </p:cNvSpPr>
            <p:nvPr userDrawn="1"/>
          </p:nvSpPr>
          <p:spPr bwMode="auto">
            <a:xfrm>
              <a:off x="0" y="6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104"/>
            <p:cNvSpPr>
              <a:spLocks noChangeShapeType="1"/>
            </p:cNvSpPr>
            <p:nvPr userDrawn="1"/>
          </p:nvSpPr>
          <p:spPr bwMode="auto">
            <a:xfrm>
              <a:off x="0" y="52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105"/>
            <p:cNvSpPr>
              <a:spLocks noChangeShapeType="1"/>
            </p:cNvSpPr>
            <p:nvPr userDrawn="1"/>
          </p:nvSpPr>
          <p:spPr bwMode="auto">
            <a:xfrm>
              <a:off x="0" y="5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106"/>
            <p:cNvSpPr>
              <a:spLocks noChangeShapeType="1"/>
            </p:cNvSpPr>
            <p:nvPr userDrawn="1"/>
          </p:nvSpPr>
          <p:spPr bwMode="auto">
            <a:xfrm>
              <a:off x="0" y="5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107"/>
            <p:cNvSpPr>
              <a:spLocks noChangeShapeType="1"/>
            </p:cNvSpPr>
            <p:nvPr userDrawn="1"/>
          </p:nvSpPr>
          <p:spPr bwMode="auto">
            <a:xfrm>
              <a:off x="0" y="43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108"/>
            <p:cNvSpPr>
              <a:spLocks noChangeShapeType="1"/>
            </p:cNvSpPr>
            <p:nvPr userDrawn="1"/>
          </p:nvSpPr>
          <p:spPr bwMode="auto">
            <a:xfrm>
              <a:off x="0" y="38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109"/>
            <p:cNvSpPr>
              <a:spLocks noChangeShapeType="1"/>
            </p:cNvSpPr>
            <p:nvPr userDrawn="1"/>
          </p:nvSpPr>
          <p:spPr bwMode="auto">
            <a:xfrm>
              <a:off x="0" y="47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110"/>
            <p:cNvSpPr>
              <a:spLocks noChangeShapeType="1"/>
            </p:cNvSpPr>
            <p:nvPr userDrawn="1"/>
          </p:nvSpPr>
          <p:spPr bwMode="auto">
            <a:xfrm>
              <a:off x="0" y="3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111"/>
            <p:cNvSpPr>
              <a:spLocks noChangeShapeType="1"/>
            </p:cNvSpPr>
            <p:nvPr userDrawn="1"/>
          </p:nvSpPr>
          <p:spPr bwMode="auto">
            <a:xfrm>
              <a:off x="0" y="3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112"/>
            <p:cNvSpPr>
              <a:spLocks noChangeShapeType="1"/>
            </p:cNvSpPr>
            <p:nvPr userDrawn="1"/>
          </p:nvSpPr>
          <p:spPr bwMode="auto">
            <a:xfrm>
              <a:off x="0" y="2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113"/>
            <p:cNvSpPr>
              <a:spLocks noChangeShapeType="1"/>
            </p:cNvSpPr>
            <p:nvPr userDrawn="1"/>
          </p:nvSpPr>
          <p:spPr bwMode="auto">
            <a:xfrm>
              <a:off x="0" y="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114"/>
            <p:cNvSpPr>
              <a:spLocks noChangeShapeType="1"/>
            </p:cNvSpPr>
            <p:nvPr userDrawn="1"/>
          </p:nvSpPr>
          <p:spPr bwMode="auto">
            <a:xfrm>
              <a:off x="0" y="4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115"/>
            <p:cNvSpPr>
              <a:spLocks noChangeShapeType="1"/>
            </p:cNvSpPr>
            <p:nvPr userDrawn="1"/>
          </p:nvSpPr>
          <p:spPr bwMode="auto">
            <a:xfrm>
              <a:off x="0" y="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116"/>
            <p:cNvSpPr>
              <a:spLocks noChangeShapeType="1"/>
            </p:cNvSpPr>
            <p:nvPr userDrawn="1"/>
          </p:nvSpPr>
          <p:spPr bwMode="auto">
            <a:xfrm>
              <a:off x="0" y="1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17"/>
            <p:cNvSpPr>
              <a:spLocks noChangeShapeType="1"/>
            </p:cNvSpPr>
            <p:nvPr userDrawn="1"/>
          </p:nvSpPr>
          <p:spPr bwMode="auto">
            <a:xfrm>
              <a:off x="0" y="20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
          <p:cNvSpPr>
            <a:spLocks noGrp="1" noChangeArrowheads="1"/>
          </p:cNvSpPr>
          <p:nvPr>
            <p:ph type="title"/>
          </p:nvPr>
        </p:nvSpPr>
        <p:spPr bwMode="auto">
          <a:xfrm>
            <a:off x="4344315" y="314324"/>
            <a:ext cx="440122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29" name="Picture 105"/>
          <p:cNvPicPr>
            <a:picLocks noChangeAspect="1"/>
          </p:cNvPicPr>
          <p:nvPr userDrawn="1"/>
        </p:nvPicPr>
        <p:blipFill>
          <a:blip r:embed="rId14">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3600" kern="1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4000">
          <a:solidFill>
            <a:srgbClr val="666600"/>
          </a:solidFill>
          <a:latin typeface="Arial" panose="020B0604020202020204" pitchFamily="34" charset="0"/>
        </a:defRPr>
      </a:lvl6pPr>
      <a:lvl7pPr marL="914400" algn="ctr" rtl="0" fontAlgn="base">
        <a:spcBef>
          <a:spcPct val="0"/>
        </a:spcBef>
        <a:spcAft>
          <a:spcPct val="0"/>
        </a:spcAft>
        <a:defRPr sz="4000">
          <a:solidFill>
            <a:srgbClr val="666600"/>
          </a:solidFill>
          <a:latin typeface="Arial" panose="020B0604020202020204" pitchFamily="34" charset="0"/>
        </a:defRPr>
      </a:lvl7pPr>
      <a:lvl8pPr marL="1371600" algn="ctr" rtl="0" fontAlgn="base">
        <a:spcBef>
          <a:spcPct val="0"/>
        </a:spcBef>
        <a:spcAft>
          <a:spcPct val="0"/>
        </a:spcAft>
        <a:defRPr sz="4000">
          <a:solidFill>
            <a:srgbClr val="666600"/>
          </a:solidFill>
          <a:latin typeface="Arial" panose="020B0604020202020204" pitchFamily="34" charset="0"/>
        </a:defRPr>
      </a:lvl8pPr>
      <a:lvl9pPr marL="1828800" algn="ctr" rtl="0" fontAlgn="base">
        <a:spcBef>
          <a:spcPct val="0"/>
        </a:spcBef>
        <a:spcAft>
          <a:spcPct val="0"/>
        </a:spcAft>
        <a:defRPr sz="4000">
          <a:solidFill>
            <a:srgbClr val="6666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81" y="1081962"/>
            <a:ext cx="7204842" cy="5003363"/>
          </a:xfrm>
          <a:prstGeom prst="rect">
            <a:avLst/>
          </a:prstGeom>
        </p:spPr>
      </p:pic>
      <p:sp>
        <p:nvSpPr>
          <p:cNvPr id="7" name="Round Diagonal Corner Rectangle 6"/>
          <p:cNvSpPr/>
          <p:nvPr/>
        </p:nvSpPr>
        <p:spPr>
          <a:xfrm>
            <a:off x="4799685" y="4415635"/>
            <a:ext cx="4114800" cy="693738"/>
          </a:xfrm>
          <a:prstGeom prst="round2DiagRect">
            <a:avLst/>
          </a:prstGeom>
          <a:solidFill>
            <a:srgbClr val="609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1820" dirty="0" smtClean="0">
                <a:latin typeface="Segoe UI" panose="020B0502040204020203" pitchFamily="34" charset="0"/>
                <a:ea typeface="Segoe UI" panose="020B0502040204020203" pitchFamily="34" charset="0"/>
                <a:cs typeface="Segoe UI" panose="020B0502040204020203" pitchFamily="34" charset="0"/>
              </a:rPr>
              <a:t>Canadian Association of Optometrists</a:t>
            </a:r>
            <a:endParaRPr lang="en-US" sz="182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 Diagonal Corner Rectangle 7"/>
          <p:cNvSpPr/>
          <p:nvPr/>
        </p:nvSpPr>
        <p:spPr>
          <a:xfrm>
            <a:off x="4799685" y="5250480"/>
            <a:ext cx="4092575" cy="1360487"/>
          </a:xfrm>
          <a:prstGeom prst="round2DiagRect">
            <a:avLst/>
          </a:prstGeom>
          <a:solidFill>
            <a:srgbClr val="009B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2800" dirty="0" smtClean="0">
                <a:latin typeface="Segoe UI" panose="020B0502040204020203" pitchFamily="34" charset="0"/>
                <a:ea typeface="Segoe UI" panose="020B0502040204020203" pitchFamily="34" charset="0"/>
                <a:cs typeface="Segoe UI" panose="020B0502040204020203" pitchFamily="34" charset="0"/>
              </a:rPr>
              <a:t>Age-Related Macular Degeneration (AMD)</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8280" y="1303940"/>
            <a:ext cx="9172280" cy="5554060"/>
          </a:xfrm>
          <a:solidFill>
            <a:srgbClr val="71AE44"/>
          </a:solidFill>
        </p:spPr>
        <p:txBody>
          <a:bodyPr/>
          <a:lstStyle/>
          <a:p>
            <a:pPr marL="0" indent="0">
              <a:buNone/>
            </a:pPr>
            <a:endParaRPr lang="en-US" sz="4400" dirty="0">
              <a:solidFill>
                <a:schemeClr val="bg1"/>
              </a:solidFill>
            </a:endParaRPr>
          </a:p>
          <a:p>
            <a:pPr marL="0" indent="0">
              <a:buNone/>
            </a:pPr>
            <a:endParaRPr lang="en-US" sz="4400" b="1" dirty="0" smtClean="0">
              <a:solidFill>
                <a:schemeClr val="bg1"/>
              </a:solidFill>
            </a:endParaRPr>
          </a:p>
          <a:p>
            <a:pPr marL="0" indent="0" algn="ctr">
              <a:buNone/>
            </a:pPr>
            <a:r>
              <a:rPr lang="en-US" sz="4400" b="1" dirty="0" smtClean="0">
                <a:solidFill>
                  <a:schemeClr val="bg1"/>
                </a:solidFill>
              </a:rPr>
              <a:t>Are there Different Forms?</a:t>
            </a:r>
            <a:endParaRPr lang="en-CA" sz="4400" dirty="0">
              <a:solidFill>
                <a:schemeClr val="bg1"/>
              </a:solidFill>
            </a:endParaRPr>
          </a:p>
        </p:txBody>
      </p:sp>
    </p:spTree>
    <p:extLst>
      <p:ext uri="{BB962C8B-B14F-4D97-AF65-F5344CB8AC3E}">
        <p14:creationId xmlns:p14="http://schemas.microsoft.com/office/powerpoint/2010/main" val="32398398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b="1" dirty="0" smtClean="0"/>
              <a:t>Wet and Dry AMD</a:t>
            </a:r>
            <a:endParaRPr lang="en-CA" sz="3600" b="1" dirty="0"/>
          </a:p>
        </p:txBody>
      </p:sp>
      <p:sp>
        <p:nvSpPr>
          <p:cNvPr id="3" name="Content Placeholder 2"/>
          <p:cNvSpPr>
            <a:spLocks noGrp="1"/>
          </p:cNvSpPr>
          <p:nvPr>
            <p:ph idx="1"/>
          </p:nvPr>
        </p:nvSpPr>
        <p:spPr/>
        <p:txBody>
          <a:bodyPr/>
          <a:lstStyle/>
          <a:p>
            <a:r>
              <a:rPr lang="en-US" dirty="0" smtClean="0"/>
              <a:t>There are two forms of AMD: Wet and Dry</a:t>
            </a:r>
          </a:p>
          <a:p>
            <a:r>
              <a:rPr lang="en-US" dirty="0" smtClean="0"/>
              <a:t>Dry AMD:</a:t>
            </a:r>
          </a:p>
          <a:p>
            <a:pPr lvl="1"/>
            <a:r>
              <a:rPr lang="en-US" dirty="0" smtClean="0"/>
              <a:t>Most common</a:t>
            </a:r>
          </a:p>
          <a:p>
            <a:pPr lvl="1"/>
            <a:r>
              <a:rPr lang="en-US" dirty="0" smtClean="0"/>
              <a:t>Mild and gradual</a:t>
            </a:r>
          </a:p>
          <a:p>
            <a:r>
              <a:rPr lang="en-US" dirty="0" smtClean="0"/>
              <a:t>Wet AMD:</a:t>
            </a:r>
          </a:p>
          <a:p>
            <a:pPr lvl="1"/>
            <a:r>
              <a:rPr lang="en-US" dirty="0" smtClean="0"/>
              <a:t>Less common</a:t>
            </a:r>
          </a:p>
          <a:p>
            <a:pPr lvl="1"/>
            <a:r>
              <a:rPr lang="en-US" dirty="0" smtClean="0"/>
              <a:t>Sudden and severe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8635" y="2214680"/>
            <a:ext cx="2361477" cy="17855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635" y="4150929"/>
            <a:ext cx="2361477" cy="1585205"/>
          </a:xfrm>
          <a:prstGeom prst="rect">
            <a:avLst/>
          </a:prstGeom>
        </p:spPr>
      </p:pic>
    </p:spTree>
    <p:extLst>
      <p:ext uri="{BB962C8B-B14F-4D97-AF65-F5344CB8AC3E}">
        <p14:creationId xmlns:p14="http://schemas.microsoft.com/office/powerpoint/2010/main" val="10695724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Dry AMD</a:t>
            </a:r>
            <a:endParaRPr lang="en-CA" b="1" dirty="0"/>
          </a:p>
        </p:txBody>
      </p:sp>
      <p:sp>
        <p:nvSpPr>
          <p:cNvPr id="3" name="Content Placeholder 2"/>
          <p:cNvSpPr>
            <a:spLocks noGrp="1"/>
          </p:cNvSpPr>
          <p:nvPr>
            <p:ph idx="1"/>
          </p:nvPr>
        </p:nvSpPr>
        <p:spPr>
          <a:xfrm>
            <a:off x="989426" y="1455730"/>
            <a:ext cx="7741290" cy="4705490"/>
          </a:xfrm>
        </p:spPr>
        <p:txBody>
          <a:bodyPr/>
          <a:lstStyle/>
          <a:p>
            <a:r>
              <a:rPr lang="en-US" sz="2800" dirty="0" smtClean="0"/>
              <a:t>90 percent of all cases</a:t>
            </a:r>
          </a:p>
          <a:p>
            <a:r>
              <a:rPr lang="en-US" sz="2800" dirty="0" smtClean="0"/>
              <a:t>Usually mild or symptom-free</a:t>
            </a:r>
          </a:p>
          <a:p>
            <a:r>
              <a:rPr lang="en-US" sz="2800" dirty="0" smtClean="0"/>
              <a:t>Occurs when the layer of cells beneath the retina begin to age and thin</a:t>
            </a:r>
          </a:p>
          <a:p>
            <a:r>
              <a:rPr lang="en-US" sz="2800" dirty="0" err="1" smtClean="0"/>
              <a:t>Drusen</a:t>
            </a:r>
            <a:r>
              <a:rPr lang="en-US" sz="2800" dirty="0" smtClean="0"/>
              <a:t> (small deposits that block vision) accumulate under the retina</a:t>
            </a:r>
          </a:p>
          <a:p>
            <a:r>
              <a:rPr lang="en-US" sz="2800" dirty="0" smtClean="0"/>
              <a:t>Can develop into wet AMD over time</a:t>
            </a:r>
          </a:p>
          <a:p>
            <a:r>
              <a:rPr lang="en-US" sz="2800" dirty="0" smtClean="0"/>
              <a:t>Can be detected by a comprehensive eye exam</a:t>
            </a:r>
            <a:endParaRPr lang="en-CA" sz="2800" dirty="0"/>
          </a:p>
        </p:txBody>
      </p:sp>
    </p:spTree>
    <p:extLst>
      <p:ext uri="{BB962C8B-B14F-4D97-AF65-F5344CB8AC3E}">
        <p14:creationId xmlns:p14="http://schemas.microsoft.com/office/powerpoint/2010/main" val="7605923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Wet AMD</a:t>
            </a:r>
            <a:endParaRPr lang="en-CA" b="1" dirty="0"/>
          </a:p>
        </p:txBody>
      </p:sp>
      <p:sp>
        <p:nvSpPr>
          <p:cNvPr id="3" name="Content Placeholder 2"/>
          <p:cNvSpPr>
            <a:spLocks noGrp="1"/>
          </p:cNvSpPr>
          <p:nvPr>
            <p:ph idx="1"/>
          </p:nvPr>
        </p:nvSpPr>
        <p:spPr>
          <a:xfrm>
            <a:off x="625460" y="1548666"/>
            <a:ext cx="4781385" cy="4781386"/>
          </a:xfrm>
        </p:spPr>
        <p:txBody>
          <a:bodyPr/>
          <a:lstStyle/>
          <a:p>
            <a:r>
              <a:rPr lang="en-US" sz="2900" dirty="0" smtClean="0"/>
              <a:t>10 percent of all cases</a:t>
            </a:r>
          </a:p>
          <a:p>
            <a:r>
              <a:rPr lang="en-US" sz="2900" dirty="0" smtClean="0"/>
              <a:t>Most severe form</a:t>
            </a:r>
          </a:p>
          <a:p>
            <a:r>
              <a:rPr lang="en-US" sz="2900" dirty="0" smtClean="0"/>
              <a:t>Caused by abnormal blood vessel growth and fluid buildup/leakage</a:t>
            </a:r>
          </a:p>
          <a:p>
            <a:r>
              <a:rPr lang="en-US" sz="2900" dirty="0" smtClean="0"/>
              <a:t>Can cause sudden vision loss within weeks or months</a:t>
            </a:r>
            <a:endParaRPr lang="en-CA" sz="29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333" r="17948"/>
          <a:stretch/>
        </p:blipFill>
        <p:spPr>
          <a:xfrm>
            <a:off x="5330950" y="1548666"/>
            <a:ext cx="3631359" cy="4967398"/>
          </a:xfrm>
          <a:prstGeom prst="rect">
            <a:avLst/>
          </a:prstGeom>
          <a:ln>
            <a:noFill/>
          </a:ln>
          <a:effectLst>
            <a:softEdge rad="112500"/>
          </a:effectLst>
        </p:spPr>
      </p:pic>
    </p:spTree>
    <p:extLst>
      <p:ext uri="{BB962C8B-B14F-4D97-AF65-F5344CB8AC3E}">
        <p14:creationId xmlns:p14="http://schemas.microsoft.com/office/powerpoint/2010/main" val="17673454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US" altLang="en-US" dirty="0" smtClean="0">
              <a:solidFill>
                <a:schemeClr val="bg1"/>
              </a:solidFill>
            </a:endParaRPr>
          </a:p>
          <a:p>
            <a:pPr eaLnBrk="1" hangingPunct="1">
              <a:defRPr/>
            </a:pPr>
            <a:endParaRPr lang="en-US" altLang="en-US" dirty="0" smtClean="0">
              <a:solidFill>
                <a:schemeClr val="bg1"/>
              </a:solidFill>
            </a:endParaRPr>
          </a:p>
          <a:p>
            <a:pPr marL="0" indent="0" algn="ctr">
              <a:buNone/>
            </a:pPr>
            <a:endParaRPr lang="en-US" sz="4000" b="1" dirty="0" smtClean="0"/>
          </a:p>
          <a:p>
            <a:pPr marL="0" indent="0" algn="ctr">
              <a:buNone/>
            </a:pPr>
            <a:r>
              <a:rPr lang="en-US" sz="4000" b="1" dirty="0" smtClean="0">
                <a:solidFill>
                  <a:schemeClr val="bg1"/>
                </a:solidFill>
              </a:rPr>
              <a:t>Who is at risk?</a:t>
            </a:r>
            <a:endParaRPr lang="en-CA" sz="4000" dirty="0">
              <a:solidFill>
                <a:schemeClr val="bg1"/>
              </a:solidFill>
            </a:endParaRPr>
          </a:p>
          <a:p>
            <a:pPr marL="0" indent="0" eaLnBrk="1" hangingPunct="1">
              <a:buFontTx/>
              <a:buNone/>
              <a:defRPr/>
            </a:pPr>
            <a:endParaRPr lang="en-CA" altLang="en-US" dirty="0" smtClean="0">
              <a:solidFill>
                <a:schemeClr val="tx1"/>
              </a:solidFill>
            </a:endParaRPr>
          </a:p>
        </p:txBody>
      </p:sp>
    </p:spTree>
    <p:extLst>
      <p:ext uri="{BB962C8B-B14F-4D97-AF65-F5344CB8AC3E}">
        <p14:creationId xmlns:p14="http://schemas.microsoft.com/office/powerpoint/2010/main" val="21675793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890" y="89620"/>
            <a:ext cx="5691438" cy="1488305"/>
          </a:xfrm>
        </p:spPr>
        <p:txBody>
          <a:bodyPr/>
          <a:lstStyle/>
          <a:p>
            <a:pPr algn="r"/>
            <a:r>
              <a:rPr lang="en-CA" sz="4400" b="1" dirty="0" smtClean="0"/>
              <a:t>Who is at risk?</a:t>
            </a:r>
            <a:endParaRPr lang="en-CA" sz="4400" b="1" dirty="0"/>
          </a:p>
        </p:txBody>
      </p:sp>
      <p:sp>
        <p:nvSpPr>
          <p:cNvPr id="3" name="Content Placeholder 2"/>
          <p:cNvSpPr>
            <a:spLocks noGrp="1"/>
          </p:cNvSpPr>
          <p:nvPr>
            <p:ph idx="1"/>
          </p:nvPr>
        </p:nvSpPr>
        <p:spPr>
          <a:xfrm>
            <a:off x="321880" y="1455730"/>
            <a:ext cx="6451075" cy="4712716"/>
          </a:xfrm>
        </p:spPr>
        <p:txBody>
          <a:bodyPr/>
          <a:lstStyle/>
          <a:p>
            <a:r>
              <a:rPr lang="en-US" dirty="0" smtClean="0"/>
              <a:t>The risk of developing AMD increases with age</a:t>
            </a:r>
          </a:p>
          <a:p>
            <a:r>
              <a:rPr lang="en-US" dirty="0" smtClean="0"/>
              <a:t>Increased risk from:</a:t>
            </a:r>
          </a:p>
          <a:p>
            <a:pPr lvl="1"/>
            <a:r>
              <a:rPr lang="en-US" dirty="0" smtClean="0"/>
              <a:t>Smoking</a:t>
            </a:r>
          </a:p>
          <a:p>
            <a:pPr lvl="1"/>
            <a:r>
              <a:rPr lang="en-US" dirty="0" smtClean="0"/>
              <a:t>UV exposure</a:t>
            </a:r>
          </a:p>
          <a:p>
            <a:pPr lvl="1"/>
            <a:r>
              <a:rPr lang="en-US" dirty="0"/>
              <a:t>P</a:t>
            </a:r>
            <a:r>
              <a:rPr lang="en-US" dirty="0" smtClean="0"/>
              <a:t>oor diet</a:t>
            </a:r>
          </a:p>
          <a:p>
            <a:pPr lvl="1"/>
            <a:r>
              <a:rPr lang="en-US" dirty="0" smtClean="0"/>
              <a:t>High blood pressure</a:t>
            </a:r>
          </a:p>
          <a:p>
            <a:pPr lvl="1"/>
            <a:r>
              <a:rPr lang="en-US" dirty="0" smtClean="0"/>
              <a:t>Family history </a:t>
            </a: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472" r="13287"/>
          <a:stretch/>
        </p:blipFill>
        <p:spPr>
          <a:xfrm>
            <a:off x="4735522" y="2221906"/>
            <a:ext cx="4161806" cy="3946540"/>
          </a:xfrm>
          <a:prstGeom prst="rect">
            <a:avLst/>
          </a:prstGeom>
          <a:ln>
            <a:noFill/>
          </a:ln>
          <a:effectLst>
            <a:softEdge rad="112500"/>
          </a:effectLst>
        </p:spPr>
      </p:pic>
    </p:spTree>
    <p:extLst>
      <p:ext uri="{BB962C8B-B14F-4D97-AF65-F5344CB8AC3E}">
        <p14:creationId xmlns:p14="http://schemas.microsoft.com/office/powerpoint/2010/main" val="27243217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0" y="165100"/>
            <a:ext cx="4356100" cy="838200"/>
          </a:xfrm>
        </p:spPr>
        <p:txBody>
          <a:bodyPr/>
          <a:lstStyle/>
          <a:p>
            <a:pPr eaLnBrk="1" hangingPunct="1"/>
            <a:endParaRPr lang="en-CA" altLang="en-US" dirty="0" smtClean="0"/>
          </a:p>
        </p:txBody>
      </p:sp>
      <p:sp>
        <p:nvSpPr>
          <p:cNvPr id="40963" name="Rectangle 3"/>
          <p:cNvSpPr>
            <a:spLocks noGrp="1" noChangeArrowheads="1"/>
          </p:cNvSpPr>
          <p:nvPr>
            <p:ph type="body" sz="half" idx="1"/>
          </p:nvPr>
        </p:nvSpPr>
        <p:spPr>
          <a:xfrm>
            <a:off x="0" y="1228725"/>
            <a:ext cx="9144000" cy="5629275"/>
          </a:xfrm>
          <a:solidFill>
            <a:srgbClr val="7E1022"/>
          </a:solidFill>
        </p:spPr>
        <p:txBody>
          <a:bodyPr/>
          <a:lstStyle/>
          <a:p>
            <a:pPr eaLnBrk="1" hangingPunct="1"/>
            <a:endParaRPr lang="en-US" altLang="en-US" dirty="0" smtClean="0">
              <a:solidFill>
                <a:schemeClr val="bg1"/>
              </a:solidFill>
            </a:endParaRPr>
          </a:p>
          <a:p>
            <a:pPr eaLnBrk="1" hangingPunct="1"/>
            <a:endParaRPr lang="en-US" altLang="en-US" dirty="0" smtClean="0">
              <a:solidFill>
                <a:schemeClr val="bg1"/>
              </a:solidFill>
            </a:endParaRPr>
          </a:p>
          <a:p>
            <a:pPr marL="0" indent="0">
              <a:buNone/>
            </a:pPr>
            <a:endParaRPr lang="en-US" sz="4400" b="1" dirty="0" smtClean="0"/>
          </a:p>
          <a:p>
            <a:pPr marL="0" indent="0" algn="ctr">
              <a:buNone/>
            </a:pPr>
            <a:r>
              <a:rPr lang="en-US" sz="4400" b="1" dirty="0" smtClean="0">
                <a:solidFill>
                  <a:schemeClr val="bg1"/>
                </a:solidFill>
              </a:rPr>
              <a:t>Is AMD Preventable?</a:t>
            </a:r>
            <a:endParaRPr lang="en-CA" sz="4400" dirty="0">
              <a:solidFill>
                <a:schemeClr val="bg1"/>
              </a:solidFill>
            </a:endParaRPr>
          </a:p>
          <a:p>
            <a:pPr eaLnBrk="1" hangingPunct="1"/>
            <a:endParaRPr lang="en-CA" altLang="en-US" dirty="0" smtClean="0"/>
          </a:p>
        </p:txBody>
      </p:sp>
    </p:spTree>
    <p:extLst>
      <p:ext uri="{BB962C8B-B14F-4D97-AF65-F5344CB8AC3E}">
        <p14:creationId xmlns:p14="http://schemas.microsoft.com/office/powerpoint/2010/main" val="26029370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680" y="241410"/>
            <a:ext cx="5481215" cy="1663590"/>
          </a:xfrm>
        </p:spPr>
        <p:txBody>
          <a:bodyPr/>
          <a:lstStyle/>
          <a:p>
            <a:pPr algn="r"/>
            <a:r>
              <a:rPr lang="en-CA" sz="3200" b="1" dirty="0" smtClean="0"/>
              <a:t>How to Prevent AMD </a:t>
            </a:r>
            <a:endParaRPr lang="en-CA" sz="3200" b="1" dirty="0"/>
          </a:p>
        </p:txBody>
      </p:sp>
      <p:sp>
        <p:nvSpPr>
          <p:cNvPr id="3" name="Text Placeholder 2"/>
          <p:cNvSpPr>
            <a:spLocks noGrp="1"/>
          </p:cNvSpPr>
          <p:nvPr>
            <p:ph type="body" sz="half" idx="1"/>
          </p:nvPr>
        </p:nvSpPr>
        <p:spPr>
          <a:xfrm>
            <a:off x="4268421" y="1759310"/>
            <a:ext cx="4781384" cy="4461432"/>
          </a:xfrm>
        </p:spPr>
        <p:txBody>
          <a:bodyPr/>
          <a:lstStyle/>
          <a:p>
            <a:r>
              <a:rPr lang="en-US" sz="2800" dirty="0" smtClean="0"/>
              <a:t>Wear proper UV protection</a:t>
            </a:r>
          </a:p>
          <a:p>
            <a:r>
              <a:rPr lang="en-US" sz="2800" dirty="0" smtClean="0"/>
              <a:t>Make healthy </a:t>
            </a:r>
            <a:r>
              <a:rPr lang="en-US" sz="2800" dirty="0"/>
              <a:t>lifestyle </a:t>
            </a:r>
            <a:r>
              <a:rPr lang="en-US" sz="2800" dirty="0" smtClean="0"/>
              <a:t>choices</a:t>
            </a:r>
          </a:p>
          <a:p>
            <a:r>
              <a:rPr lang="en-US" sz="2800" dirty="0" smtClean="0"/>
              <a:t>Good nutrition</a:t>
            </a:r>
          </a:p>
          <a:p>
            <a:r>
              <a:rPr lang="en-US" sz="2800" dirty="0" smtClean="0"/>
              <a:t>Get regular comprehensive eye exams from a doctor of optometry</a:t>
            </a:r>
          </a:p>
          <a:p>
            <a:pPr marL="457200" lvl="1" indent="0">
              <a:buNone/>
            </a:pPr>
            <a:endParaRPr lang="en-CA" sz="2000" dirty="0" smtClean="0"/>
          </a:p>
          <a:p>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9915"/>
          <a:stretch/>
        </p:blipFill>
        <p:spPr>
          <a:xfrm>
            <a:off x="245985" y="1759310"/>
            <a:ext cx="4022435" cy="4461432"/>
          </a:xfrm>
          <a:prstGeom prst="rect">
            <a:avLst/>
          </a:prstGeom>
          <a:ln>
            <a:noFill/>
          </a:ln>
          <a:effectLst>
            <a:softEdge rad="112500"/>
          </a:effectLst>
        </p:spPr>
      </p:pic>
    </p:spTree>
    <p:extLst>
      <p:ext uri="{BB962C8B-B14F-4D97-AF65-F5344CB8AC3E}">
        <p14:creationId xmlns:p14="http://schemas.microsoft.com/office/powerpoint/2010/main" val="25776753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57595" y="1228045"/>
            <a:ext cx="9201595" cy="5629955"/>
          </a:xfrm>
          <a:solidFill>
            <a:srgbClr val="F15F22"/>
          </a:solidFill>
        </p:spPr>
        <p:txBody>
          <a:bodyPr/>
          <a:lstStyle/>
          <a:p>
            <a:pPr lvl="1" eaLnBrk="1" hangingPunct="1">
              <a:defRPr/>
            </a:pPr>
            <a:endParaRPr lang="en-US" altLang="en-US" dirty="0" smtClean="0"/>
          </a:p>
          <a:p>
            <a:pPr lvl="1" eaLnBrk="1" hangingPunct="1">
              <a:defRPr/>
            </a:pPr>
            <a:endParaRPr lang="en-US" altLang="en-US" dirty="0"/>
          </a:p>
          <a:p>
            <a:pPr marL="0" indent="0" algn="ctr">
              <a:buNone/>
            </a:pPr>
            <a:endParaRPr lang="en-US" sz="4000" b="1" dirty="0" smtClean="0"/>
          </a:p>
          <a:p>
            <a:pPr marL="0" indent="0" algn="ctr">
              <a:buNone/>
            </a:pPr>
            <a:r>
              <a:rPr lang="en-US" sz="4000" b="1" dirty="0" smtClean="0">
                <a:solidFill>
                  <a:schemeClr val="bg1"/>
                </a:solidFill>
              </a:rPr>
              <a:t>Is there treatment for AMD?</a:t>
            </a:r>
            <a:endParaRPr lang="en-CA" sz="4000" dirty="0">
              <a:solidFill>
                <a:schemeClr val="bg1"/>
              </a:solidFill>
            </a:endParaRPr>
          </a:p>
        </p:txBody>
      </p:sp>
    </p:spTree>
    <p:extLst>
      <p:ext uri="{BB962C8B-B14F-4D97-AF65-F5344CB8AC3E}">
        <p14:creationId xmlns:p14="http://schemas.microsoft.com/office/powerpoint/2010/main" val="41477406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CA" b="1" dirty="0"/>
          </a:p>
        </p:txBody>
      </p:sp>
      <p:sp>
        <p:nvSpPr>
          <p:cNvPr id="3" name="Content Placeholder 2"/>
          <p:cNvSpPr>
            <a:spLocks noGrp="1"/>
          </p:cNvSpPr>
          <p:nvPr>
            <p:ph idx="1"/>
          </p:nvPr>
        </p:nvSpPr>
        <p:spPr>
          <a:xfrm>
            <a:off x="523876" y="1607520"/>
            <a:ext cx="4731179" cy="4781385"/>
          </a:xfrm>
        </p:spPr>
        <p:txBody>
          <a:bodyPr/>
          <a:lstStyle/>
          <a:p>
            <a:r>
              <a:rPr lang="en-US" dirty="0" smtClean="0"/>
              <a:t>Vitamin Supplements</a:t>
            </a:r>
          </a:p>
          <a:p>
            <a:r>
              <a:rPr lang="en-US" dirty="0" smtClean="0"/>
              <a:t>Dry AMD:</a:t>
            </a:r>
          </a:p>
          <a:p>
            <a:pPr lvl="1"/>
            <a:r>
              <a:rPr lang="en-US" dirty="0" smtClean="0"/>
              <a:t>Exercise</a:t>
            </a:r>
          </a:p>
          <a:p>
            <a:pPr lvl="1"/>
            <a:r>
              <a:rPr lang="en-US" dirty="0" smtClean="0"/>
              <a:t>Sunglasses for UV protection</a:t>
            </a:r>
          </a:p>
          <a:p>
            <a:pPr lvl="1"/>
            <a:r>
              <a:rPr lang="en-US" dirty="0" smtClean="0"/>
              <a:t>Lifestyle changes</a:t>
            </a:r>
          </a:p>
          <a:p>
            <a:r>
              <a:rPr lang="en-US" dirty="0" smtClean="0"/>
              <a:t>Wet AMD:</a:t>
            </a:r>
          </a:p>
          <a:p>
            <a:pPr lvl="1"/>
            <a:r>
              <a:rPr lang="en-US" dirty="0" smtClean="0"/>
              <a:t>Eye Injections</a:t>
            </a:r>
          </a:p>
          <a:p>
            <a:pPr lvl="1"/>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370" y="1486814"/>
            <a:ext cx="3351614" cy="5022795"/>
          </a:xfrm>
          <a:prstGeom prst="rect">
            <a:avLst/>
          </a:prstGeom>
          <a:ln>
            <a:noFill/>
          </a:ln>
          <a:effectLst>
            <a:softEdge rad="112500"/>
          </a:effectLst>
        </p:spPr>
      </p:pic>
    </p:spTree>
    <p:extLst>
      <p:ext uri="{BB962C8B-B14F-4D97-AF65-F5344CB8AC3E}">
        <p14:creationId xmlns:p14="http://schemas.microsoft.com/office/powerpoint/2010/main" val="1908197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30" y="841622"/>
            <a:ext cx="9144000" cy="5994697"/>
          </a:xfrm>
          <a:prstGeom prst="rect">
            <a:avLst/>
          </a:prstGeom>
        </p:spPr>
      </p:pic>
      <p:sp>
        <p:nvSpPr>
          <p:cNvPr id="2" name="Title 1"/>
          <p:cNvSpPr>
            <a:spLocks noGrp="1"/>
          </p:cNvSpPr>
          <p:nvPr>
            <p:ph type="title"/>
          </p:nvPr>
        </p:nvSpPr>
        <p:spPr/>
        <p:txBody>
          <a:bodyPr/>
          <a:lstStyle/>
          <a:p>
            <a:pPr algn="r"/>
            <a:r>
              <a:rPr lang="en-US" b="1" dirty="0" smtClean="0"/>
              <a:t>AMD</a:t>
            </a:r>
            <a:endParaRPr lang="en-CA" b="1" dirty="0"/>
          </a:p>
        </p:txBody>
      </p:sp>
      <p:sp>
        <p:nvSpPr>
          <p:cNvPr id="3" name="Content Placeholder 2"/>
          <p:cNvSpPr>
            <a:spLocks noGrp="1"/>
          </p:cNvSpPr>
          <p:nvPr>
            <p:ph idx="1"/>
          </p:nvPr>
        </p:nvSpPr>
        <p:spPr>
          <a:xfrm>
            <a:off x="276200" y="1489698"/>
            <a:ext cx="5376630" cy="5160861"/>
          </a:xfrm>
        </p:spPr>
        <p:txBody>
          <a:bodyPr/>
          <a:lstStyle/>
          <a:p>
            <a:r>
              <a:rPr lang="en-CA" sz="2800" dirty="0" smtClean="0"/>
              <a:t>Age-Related Macular Degeneration (AMD) </a:t>
            </a:r>
            <a:r>
              <a:rPr lang="en-CA" sz="2800" dirty="0"/>
              <a:t>is the leading cause of blindness and low vision in North American adults over </a:t>
            </a:r>
            <a:r>
              <a:rPr lang="en-CA" sz="2800" dirty="0" smtClean="0"/>
              <a:t>55</a:t>
            </a:r>
          </a:p>
          <a:p>
            <a:pPr lvl="0"/>
            <a:r>
              <a:rPr lang="en-CA" sz="2800" dirty="0" smtClean="0"/>
              <a:t>AMD </a:t>
            </a:r>
            <a:r>
              <a:rPr lang="en-US" sz="2800" dirty="0" smtClean="0"/>
              <a:t>affects 1 million Canadians</a:t>
            </a:r>
            <a:endParaRPr lang="en-CA" sz="2800" dirty="0"/>
          </a:p>
          <a:p>
            <a:pPr lvl="0"/>
            <a:r>
              <a:rPr lang="en-US" sz="2800" dirty="0" smtClean="0"/>
              <a:t>Number expected to double in 25 years</a:t>
            </a:r>
          </a:p>
          <a:p>
            <a:pPr lvl="0"/>
            <a:endParaRPr lang="en-CA" sz="2800" dirty="0"/>
          </a:p>
          <a:p>
            <a:pPr marL="0" indent="0">
              <a:buNone/>
            </a:pPr>
            <a:endParaRPr lang="en-US" dirty="0" smtClean="0"/>
          </a:p>
          <a:p>
            <a:endParaRPr lang="en-CA" dirty="0"/>
          </a:p>
        </p:txBody>
      </p:sp>
    </p:spTree>
    <p:extLst>
      <p:ext uri="{BB962C8B-B14F-4D97-AF65-F5344CB8AC3E}">
        <p14:creationId xmlns:p14="http://schemas.microsoft.com/office/powerpoint/2010/main" val="31538870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57595" y="1228045"/>
            <a:ext cx="9201595" cy="5629955"/>
          </a:xfrm>
          <a:solidFill>
            <a:srgbClr val="A73C96"/>
          </a:solidFill>
        </p:spPr>
        <p:txBody>
          <a:bodyPr/>
          <a:lstStyle/>
          <a:p>
            <a:pPr lvl="1" eaLnBrk="1" hangingPunct="1">
              <a:defRPr/>
            </a:pPr>
            <a:endParaRPr lang="en-US" altLang="en-US" dirty="0" smtClean="0"/>
          </a:p>
          <a:p>
            <a:pPr lvl="1" eaLnBrk="1" hangingPunct="1">
              <a:defRPr/>
            </a:pPr>
            <a:endParaRPr lang="en-US" altLang="en-US" dirty="0"/>
          </a:p>
          <a:p>
            <a:pPr marL="0" indent="0" algn="ctr">
              <a:buNone/>
            </a:pPr>
            <a:endParaRPr lang="en-US" sz="4000" b="1" dirty="0" smtClean="0"/>
          </a:p>
          <a:p>
            <a:pPr marL="0" indent="0" algn="ctr">
              <a:buNone/>
            </a:pPr>
            <a:r>
              <a:rPr lang="en-US" sz="4000" b="1" dirty="0" smtClean="0">
                <a:solidFill>
                  <a:schemeClr val="bg1"/>
                </a:solidFill>
              </a:rPr>
              <a:t>Is there help available?</a:t>
            </a:r>
            <a:endParaRPr lang="en-CA" sz="4000" dirty="0">
              <a:solidFill>
                <a:schemeClr val="bg1"/>
              </a:solidFill>
            </a:endParaRPr>
          </a:p>
        </p:txBody>
      </p:sp>
    </p:spTree>
    <p:extLst>
      <p:ext uri="{BB962C8B-B14F-4D97-AF65-F5344CB8AC3E}">
        <p14:creationId xmlns:p14="http://schemas.microsoft.com/office/powerpoint/2010/main" val="36292849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665"/>
          <a:stretch/>
        </p:blipFill>
        <p:spPr>
          <a:xfrm>
            <a:off x="4627073" y="1911100"/>
            <a:ext cx="4178102" cy="4022435"/>
          </a:xfrm>
          <a:prstGeom prst="rect">
            <a:avLst/>
          </a:prstGeom>
          <a:ln>
            <a:noFill/>
          </a:ln>
          <a:effectLst>
            <a:softEdge rad="112500"/>
          </a:effectLst>
        </p:spPr>
      </p:pic>
      <p:sp>
        <p:nvSpPr>
          <p:cNvPr id="2" name="Title 1"/>
          <p:cNvSpPr>
            <a:spLocks noGrp="1"/>
          </p:cNvSpPr>
          <p:nvPr>
            <p:ph type="title"/>
          </p:nvPr>
        </p:nvSpPr>
        <p:spPr/>
        <p:txBody>
          <a:bodyPr/>
          <a:lstStyle/>
          <a:p>
            <a:r>
              <a:rPr lang="en-US" b="1" dirty="0" smtClean="0"/>
              <a:t>Managing AMD</a:t>
            </a:r>
            <a:endParaRPr lang="en-CA" b="1" dirty="0"/>
          </a:p>
        </p:txBody>
      </p:sp>
      <p:sp>
        <p:nvSpPr>
          <p:cNvPr id="3" name="Content Placeholder 2"/>
          <p:cNvSpPr>
            <a:spLocks noGrp="1"/>
          </p:cNvSpPr>
          <p:nvPr>
            <p:ph idx="1"/>
          </p:nvPr>
        </p:nvSpPr>
        <p:spPr>
          <a:xfrm>
            <a:off x="34360" y="1911100"/>
            <a:ext cx="4689429" cy="4022435"/>
          </a:xfrm>
        </p:spPr>
        <p:txBody>
          <a:bodyPr/>
          <a:lstStyle/>
          <a:p>
            <a:r>
              <a:rPr lang="en-US" sz="2800" dirty="0"/>
              <a:t>L</a:t>
            </a:r>
            <a:r>
              <a:rPr lang="en-US" sz="2800" dirty="0" smtClean="0"/>
              <a:t>ow vision aids to maximize remaining vision</a:t>
            </a:r>
          </a:p>
          <a:p>
            <a:r>
              <a:rPr lang="en-US" sz="2800" dirty="0" smtClean="0"/>
              <a:t>Using an </a:t>
            </a:r>
            <a:r>
              <a:rPr lang="en-US" sz="2800" dirty="0" err="1" smtClean="0"/>
              <a:t>Amsler</a:t>
            </a:r>
            <a:r>
              <a:rPr lang="en-US" sz="2800" dirty="0" smtClean="0"/>
              <a:t> Grid to help measure the progression of AMD</a:t>
            </a:r>
          </a:p>
          <a:p>
            <a:r>
              <a:rPr lang="en-US" sz="2800" dirty="0" smtClean="0"/>
              <a:t>Frequent visits with your doctor of optometry</a:t>
            </a:r>
            <a:endParaRPr lang="en-CA" sz="2800" dirty="0"/>
          </a:p>
        </p:txBody>
      </p:sp>
    </p:spTree>
    <p:extLst>
      <p:ext uri="{BB962C8B-B14F-4D97-AF65-F5344CB8AC3E}">
        <p14:creationId xmlns:p14="http://schemas.microsoft.com/office/powerpoint/2010/main" val="15155235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en-US" altLang="en-US" sz="4400" dirty="0" smtClean="0">
              <a:solidFill>
                <a:schemeClr val="bg1"/>
              </a:solidFill>
            </a:endParaRPr>
          </a:p>
          <a:p>
            <a:pPr marL="0" indent="0" algn="ctr">
              <a:buNone/>
            </a:pPr>
            <a:endParaRPr lang="en-US" sz="4400" dirty="0">
              <a:solidFill>
                <a:schemeClr val="bg1"/>
              </a:solidFill>
            </a:endParaRPr>
          </a:p>
          <a:p>
            <a:pPr marL="0" indent="0" algn="ctr">
              <a:buNone/>
            </a:pPr>
            <a:r>
              <a:rPr lang="en-US" sz="4400" b="1" dirty="0" smtClean="0">
                <a:solidFill>
                  <a:schemeClr val="bg1"/>
                </a:solidFill>
              </a:rPr>
              <a:t>Thank You.</a:t>
            </a:r>
            <a:endParaRPr lang="en-US" sz="4400" b="1" dirty="0" smtClean="0"/>
          </a:p>
        </p:txBody>
      </p:sp>
    </p:spTree>
    <p:extLst>
      <p:ext uri="{BB962C8B-B14F-4D97-AF65-F5344CB8AC3E}">
        <p14:creationId xmlns:p14="http://schemas.microsoft.com/office/powerpoint/2010/main" val="28438103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en-US" altLang="en-US" sz="4400" dirty="0" smtClean="0">
              <a:solidFill>
                <a:schemeClr val="bg1"/>
              </a:solidFill>
            </a:endParaRPr>
          </a:p>
          <a:p>
            <a:pPr marL="0" indent="0" algn="ctr">
              <a:buNone/>
            </a:pPr>
            <a:endParaRPr lang="en-US" sz="4400" b="1" dirty="0" smtClean="0"/>
          </a:p>
          <a:p>
            <a:pPr marL="0" indent="0" algn="ctr">
              <a:buNone/>
            </a:pPr>
            <a:r>
              <a:rPr lang="en-US" sz="4400" b="1" dirty="0" smtClean="0">
                <a:solidFill>
                  <a:schemeClr val="bg1"/>
                </a:solidFill>
              </a:rPr>
              <a:t>What </a:t>
            </a:r>
            <a:r>
              <a:rPr lang="en-US" sz="4400" b="1" dirty="0">
                <a:solidFill>
                  <a:schemeClr val="bg1"/>
                </a:solidFill>
              </a:rPr>
              <a:t>is </a:t>
            </a:r>
            <a:r>
              <a:rPr lang="en-US" sz="4400" b="1" dirty="0" smtClean="0">
                <a:solidFill>
                  <a:schemeClr val="bg1"/>
                </a:solidFill>
              </a:rPr>
              <a:t>Age-Related Macular Degeneration (AMD)?</a:t>
            </a:r>
            <a:endParaRPr lang="en-CA" sz="44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t>What is AMD?</a:t>
            </a:r>
            <a:endParaRPr lang="en-CA"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33" y="3125420"/>
            <a:ext cx="7179426" cy="4765176"/>
          </a:xfrm>
          <a:prstGeom prst="rect">
            <a:avLst/>
          </a:prstGeom>
        </p:spPr>
      </p:pic>
      <p:sp>
        <p:nvSpPr>
          <p:cNvPr id="3" name="Content Placeholder 2"/>
          <p:cNvSpPr>
            <a:spLocks noGrp="1"/>
          </p:cNvSpPr>
          <p:nvPr>
            <p:ph idx="1"/>
          </p:nvPr>
        </p:nvSpPr>
        <p:spPr>
          <a:xfrm>
            <a:off x="245985" y="1531625"/>
            <a:ext cx="8727925" cy="4857281"/>
          </a:xfrm>
        </p:spPr>
        <p:txBody>
          <a:bodyPr/>
          <a:lstStyle/>
          <a:p>
            <a:r>
              <a:rPr lang="en-US" sz="2800" dirty="0" smtClean="0"/>
              <a:t>As we age, the </a:t>
            </a:r>
            <a:r>
              <a:rPr lang="en-US" sz="2800" dirty="0"/>
              <a:t>macula </a:t>
            </a:r>
            <a:r>
              <a:rPr lang="en-US" sz="2800" dirty="0" smtClean="0"/>
              <a:t>becomes damaged over time  </a:t>
            </a:r>
          </a:p>
          <a:p>
            <a:r>
              <a:rPr lang="en-CA" sz="2800" dirty="0" smtClean="0"/>
              <a:t>AMD is a progressive eye disease that affects central vision, causing blurriness and low vision</a:t>
            </a:r>
          </a:p>
          <a:p>
            <a:r>
              <a:rPr lang="en-US" sz="2800" dirty="0" smtClean="0"/>
              <a:t>Vision loss can interfere with everyday tasks</a:t>
            </a:r>
            <a:endParaRPr lang="en-CA" sz="2800" dirty="0" smtClean="0"/>
          </a:p>
          <a:p>
            <a:r>
              <a:rPr lang="en-US" sz="2800" dirty="0" smtClean="0"/>
              <a:t>The </a:t>
            </a:r>
            <a:r>
              <a:rPr lang="en-US" sz="2800" dirty="0"/>
              <a:t>personal, social, and economic costs of AMD can be extremely challenging</a:t>
            </a:r>
          </a:p>
          <a:p>
            <a:pPr marL="0" indent="0">
              <a:buNone/>
            </a:pPr>
            <a:endParaRPr lang="en-CA" sz="3000" dirty="0" smtClean="0"/>
          </a:p>
          <a:p>
            <a:endParaRPr lang="en-CA" sz="2500" dirty="0"/>
          </a:p>
        </p:txBody>
      </p:sp>
    </p:spTree>
    <p:extLst>
      <p:ext uri="{BB962C8B-B14F-4D97-AF65-F5344CB8AC3E}">
        <p14:creationId xmlns:p14="http://schemas.microsoft.com/office/powerpoint/2010/main" val="1649412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US" altLang="en-US" dirty="0" smtClean="0">
              <a:solidFill>
                <a:schemeClr val="bg1"/>
              </a:solidFill>
            </a:endParaRPr>
          </a:p>
          <a:p>
            <a:pPr marL="0" indent="0" algn="ctr">
              <a:buNone/>
            </a:pPr>
            <a:endParaRPr lang="en-US" dirty="0">
              <a:solidFill>
                <a:schemeClr val="bg1"/>
              </a:solidFill>
            </a:endParaRPr>
          </a:p>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What is the Macula?</a:t>
            </a:r>
            <a:endParaRPr lang="en-CA" sz="4000" dirty="0" smtClean="0">
              <a:solidFill>
                <a:schemeClr val="bg1"/>
              </a:solidFill>
            </a:endParaRPr>
          </a:p>
          <a:p>
            <a:pPr marL="0" indent="0" eaLnBrk="1" hangingPunct="1">
              <a:buFontTx/>
              <a:buNone/>
              <a:defRPr/>
            </a:pPr>
            <a:endParaRPr lang="en-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575" y="314324"/>
            <a:ext cx="5311963" cy="989615"/>
          </a:xfrm>
        </p:spPr>
        <p:txBody>
          <a:bodyPr/>
          <a:lstStyle/>
          <a:p>
            <a:pPr algn="r"/>
            <a:r>
              <a:rPr lang="en-US" sz="3600" b="1" dirty="0" smtClean="0"/>
              <a:t>What is the Macula?</a:t>
            </a:r>
            <a:endParaRPr lang="en-CA" sz="3600" b="1" dirty="0"/>
          </a:p>
        </p:txBody>
      </p:sp>
      <p:sp>
        <p:nvSpPr>
          <p:cNvPr id="3" name="Content Placeholder 2"/>
          <p:cNvSpPr>
            <a:spLocks noGrp="1"/>
          </p:cNvSpPr>
          <p:nvPr>
            <p:ph idx="1"/>
          </p:nvPr>
        </p:nvSpPr>
        <p:spPr>
          <a:xfrm>
            <a:off x="473670" y="1607520"/>
            <a:ext cx="4781385" cy="4781385"/>
          </a:xfrm>
        </p:spPr>
        <p:txBody>
          <a:bodyPr/>
          <a:lstStyle/>
          <a:p>
            <a:pPr marL="457200" lvl="1" indent="0">
              <a:buNone/>
            </a:pPr>
            <a:endParaRPr lang="en-US" sz="1600" dirty="0" smtClean="0"/>
          </a:p>
          <a:p>
            <a:pPr lvl="0"/>
            <a:r>
              <a:rPr lang="en-CA" dirty="0" smtClean="0"/>
              <a:t>The macula is the central most part of the retina (the inner layer at the back of the eye that receives visual information)</a:t>
            </a:r>
          </a:p>
          <a:p>
            <a:endParaRPr lang="en-CA"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6105" y="1636808"/>
            <a:ext cx="4525696" cy="3946540"/>
          </a:xfrm>
          <a:prstGeom prst="rect">
            <a:avLst/>
          </a:prstGeom>
        </p:spPr>
      </p:pic>
    </p:spTree>
    <p:extLst>
      <p:ext uri="{BB962C8B-B14F-4D97-AF65-F5344CB8AC3E}">
        <p14:creationId xmlns:p14="http://schemas.microsoft.com/office/powerpoint/2010/main" val="23432506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155" y="314324"/>
            <a:ext cx="5008383" cy="989615"/>
          </a:xfrm>
        </p:spPr>
        <p:txBody>
          <a:bodyPr/>
          <a:lstStyle/>
          <a:p>
            <a:pPr algn="r"/>
            <a:r>
              <a:rPr lang="en-US" b="1" dirty="0" smtClean="0"/>
              <a:t>What is the Macula?</a:t>
            </a:r>
            <a:endParaRPr lang="en-CA" b="1" dirty="0"/>
          </a:p>
        </p:txBody>
      </p:sp>
      <p:sp>
        <p:nvSpPr>
          <p:cNvPr id="3" name="Content Placeholder 2"/>
          <p:cNvSpPr>
            <a:spLocks noGrp="1"/>
          </p:cNvSpPr>
          <p:nvPr>
            <p:ph idx="1"/>
          </p:nvPr>
        </p:nvSpPr>
        <p:spPr>
          <a:xfrm>
            <a:off x="325407" y="1911100"/>
            <a:ext cx="4705490" cy="4205873"/>
          </a:xfrm>
        </p:spPr>
        <p:txBody>
          <a:bodyPr/>
          <a:lstStyle/>
          <a:p>
            <a:pPr lvl="0"/>
            <a:r>
              <a:rPr lang="en-CA" dirty="0"/>
              <a:t>The macula is responsible </a:t>
            </a:r>
            <a:r>
              <a:rPr lang="en-CA" dirty="0" smtClean="0"/>
              <a:t>for central vision and seeing fine details for tasks like reading</a:t>
            </a:r>
            <a:r>
              <a:rPr lang="en-CA" dirty="0"/>
              <a:t>, recognizing people’s faces and </a:t>
            </a:r>
            <a:r>
              <a:rPr lang="en-CA" dirty="0" smtClean="0"/>
              <a:t>driving</a:t>
            </a:r>
          </a:p>
          <a:p>
            <a:pPr lvl="0"/>
            <a:endParaRPr lang="en-CA" sz="2800" dirty="0" smtClean="0"/>
          </a:p>
          <a:p>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370" y="1303939"/>
            <a:ext cx="3594389" cy="5178488"/>
          </a:xfrm>
          <a:prstGeom prst="rect">
            <a:avLst/>
          </a:prstGeom>
          <a:ln>
            <a:noFill/>
          </a:ln>
          <a:effectLst>
            <a:softEdge rad="112500"/>
          </a:effectLst>
        </p:spPr>
      </p:pic>
    </p:spTree>
    <p:extLst>
      <p:ext uri="{BB962C8B-B14F-4D97-AF65-F5344CB8AC3E}">
        <p14:creationId xmlns:p14="http://schemas.microsoft.com/office/powerpoint/2010/main" val="3749215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0" y="1228045"/>
            <a:ext cx="9144000" cy="5629955"/>
          </a:xfrm>
          <a:solidFill>
            <a:srgbClr val="F15F22"/>
          </a:solidFill>
        </p:spPr>
        <p:txBody>
          <a:bodyPr/>
          <a:lstStyle/>
          <a:p>
            <a:pPr lvl="1" eaLnBrk="1" hangingPunct="1">
              <a:defRPr/>
            </a:pPr>
            <a:endParaRPr lang="en-US" altLang="en-US" dirty="0" smtClean="0"/>
          </a:p>
          <a:p>
            <a:pPr lvl="1" eaLnBrk="1" hangingPunct="1">
              <a:defRPr/>
            </a:pPr>
            <a:endParaRPr lang="en-US" altLang="en-US" dirty="0"/>
          </a:p>
          <a:p>
            <a:pPr marL="0" indent="0" algn="ctr">
              <a:buNone/>
            </a:pPr>
            <a:endParaRPr lang="en-US" sz="4000" b="1" dirty="0" smtClean="0"/>
          </a:p>
          <a:p>
            <a:pPr marL="0" indent="0" algn="ctr">
              <a:buNone/>
            </a:pPr>
            <a:r>
              <a:rPr lang="en-US" sz="4000" b="1" dirty="0" smtClean="0">
                <a:solidFill>
                  <a:schemeClr val="bg1"/>
                </a:solidFill>
              </a:rPr>
              <a:t>What are the Symptoms?</a:t>
            </a:r>
            <a:endParaRPr lang="en-CA" sz="40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1880" y="1683415"/>
            <a:ext cx="8348450" cy="5464440"/>
          </a:xfrm>
        </p:spPr>
        <p:txBody>
          <a:bodyPr/>
          <a:lstStyle/>
          <a:p>
            <a:r>
              <a:rPr lang="en-US" dirty="0" smtClean="0"/>
              <a:t>In early stages, macular degeneration has no symptoms</a:t>
            </a:r>
          </a:p>
          <a:p>
            <a:r>
              <a:rPr lang="en-US" dirty="0" smtClean="0"/>
              <a:t>Blurriness when performing tasks that require seeing detail</a:t>
            </a:r>
          </a:p>
          <a:p>
            <a:r>
              <a:rPr lang="en-US" dirty="0"/>
              <a:t>Lines appear distorted and dark </a:t>
            </a:r>
            <a:r>
              <a:rPr lang="en-US" dirty="0" smtClean="0"/>
              <a:t>spots</a:t>
            </a:r>
          </a:p>
          <a:p>
            <a:r>
              <a:rPr lang="en-US" dirty="0" smtClean="0"/>
              <a:t>Blurry spots that cannot be corrected with glasses</a:t>
            </a:r>
          </a:p>
        </p:txBody>
      </p:sp>
      <p:sp>
        <p:nvSpPr>
          <p:cNvPr id="2" name="TextBox 1"/>
          <p:cNvSpPr txBox="1"/>
          <p:nvPr/>
        </p:nvSpPr>
        <p:spPr>
          <a:xfrm>
            <a:off x="3469155" y="317305"/>
            <a:ext cx="5692125" cy="646331"/>
          </a:xfrm>
          <a:prstGeom prst="rect">
            <a:avLst/>
          </a:prstGeom>
          <a:noFill/>
        </p:spPr>
        <p:txBody>
          <a:bodyPr wrap="square" rtlCol="0">
            <a:spAutoFit/>
          </a:bodyPr>
          <a:lstStyle/>
          <a:p>
            <a:pPr algn="r"/>
            <a:r>
              <a:rPr lang="en-US" sz="3600" b="1" dirty="0" smtClean="0">
                <a:solidFill>
                  <a:srgbClr val="00A1E4"/>
                </a:solidFill>
                <a:latin typeface="Segoe UI" panose="020B0502040204020203" pitchFamily="34" charset="0"/>
                <a:ea typeface="Segoe UI" panose="020B0502040204020203" pitchFamily="34" charset="0"/>
                <a:cs typeface="Segoe UI" panose="020B0502040204020203" pitchFamily="34" charset="0"/>
              </a:rPr>
              <a:t>What are the Symptoms?</a:t>
            </a:r>
            <a:endParaRPr lang="en-CA" sz="3600" b="1"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65635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10031</TotalTime>
  <Words>1210</Words>
  <Application>Microsoft Office PowerPoint</Application>
  <PresentationFormat>On-screen Show (4:3)</PresentationFormat>
  <Paragraphs>160</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Segoe UI</vt:lpstr>
      <vt:lpstr>Times New Roman</vt:lpstr>
      <vt:lpstr>Default Design</vt:lpstr>
      <vt:lpstr>PowerPoint Presentation</vt:lpstr>
      <vt:lpstr>AMD</vt:lpstr>
      <vt:lpstr>PowerPoint Presentation</vt:lpstr>
      <vt:lpstr>What is AMD?</vt:lpstr>
      <vt:lpstr>PowerPoint Presentation</vt:lpstr>
      <vt:lpstr>What is the Macula?</vt:lpstr>
      <vt:lpstr>What is the Macula?</vt:lpstr>
      <vt:lpstr>PowerPoint Presentation</vt:lpstr>
      <vt:lpstr>PowerPoint Presentation</vt:lpstr>
      <vt:lpstr>PowerPoint Presentation</vt:lpstr>
      <vt:lpstr>Wet and Dry AMD</vt:lpstr>
      <vt:lpstr>Dry AMD</vt:lpstr>
      <vt:lpstr>Wet AMD</vt:lpstr>
      <vt:lpstr>PowerPoint Presentation</vt:lpstr>
      <vt:lpstr>Who is at risk?</vt:lpstr>
      <vt:lpstr>PowerPoint Presentation</vt:lpstr>
      <vt:lpstr>How to Prevent AMD </vt:lpstr>
      <vt:lpstr>PowerPoint Presentation</vt:lpstr>
      <vt:lpstr>Treatment</vt:lpstr>
      <vt:lpstr>PowerPoint Presentation</vt:lpstr>
      <vt:lpstr>Managing AMD</vt:lpstr>
      <vt:lpstr>PowerPoint Presentation</vt:lpstr>
    </vt:vector>
  </TitlesOfParts>
  <Company>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Debra Yearwood</cp:lastModifiedBy>
  <cp:revision>180</cp:revision>
  <dcterms:created xsi:type="dcterms:W3CDTF">2003-08-01T17:53:20Z</dcterms:created>
  <dcterms:modified xsi:type="dcterms:W3CDTF">2016-05-20T14:54:38Z</dcterms:modified>
</cp:coreProperties>
</file>