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39" r:id="rId3"/>
    <p:sldId id="310" r:id="rId4"/>
    <p:sldId id="340" r:id="rId5"/>
    <p:sldId id="316" r:id="rId6"/>
    <p:sldId id="341" r:id="rId7"/>
    <p:sldId id="328" r:id="rId8"/>
    <p:sldId id="342" r:id="rId9"/>
    <p:sldId id="338" r:id="rId10"/>
    <p:sldId id="343" r:id="rId11"/>
    <p:sldId id="350" r:id="rId12"/>
    <p:sldId id="344" r:id="rId13"/>
    <p:sldId id="349" r:id="rId14"/>
  </p:sldIdLst>
  <p:sldSz cx="9144000" cy="6858000" type="screen4x3"/>
  <p:notesSz cx="6858000" cy="9180513"/>
  <p:defaultTextStyle>
    <a:defPPr>
      <a:defRPr lang="en-US"/>
    </a:defPPr>
    <a:lvl1pPr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5pPr>
    <a:lvl6pPr marL="2286000" algn="l" defTabSz="914400" rtl="0" eaLnBrk="1" latinLnBrk="0" hangingPunct="1">
      <a:defRPr kern="1200">
        <a:solidFill>
          <a:srgbClr val="000050"/>
        </a:solidFill>
        <a:latin typeface="Arial" panose="020B0604020202020204" pitchFamily="34" charset="0"/>
        <a:ea typeface="+mn-ea"/>
        <a:cs typeface="+mn-cs"/>
      </a:defRPr>
    </a:lvl6pPr>
    <a:lvl7pPr marL="2743200" algn="l" defTabSz="914400" rtl="0" eaLnBrk="1" latinLnBrk="0" hangingPunct="1">
      <a:defRPr kern="1200">
        <a:solidFill>
          <a:srgbClr val="000050"/>
        </a:solidFill>
        <a:latin typeface="Arial" panose="020B0604020202020204" pitchFamily="34" charset="0"/>
        <a:ea typeface="+mn-ea"/>
        <a:cs typeface="+mn-cs"/>
      </a:defRPr>
    </a:lvl7pPr>
    <a:lvl8pPr marL="3200400" algn="l" defTabSz="914400" rtl="0" eaLnBrk="1" latinLnBrk="0" hangingPunct="1">
      <a:defRPr kern="1200">
        <a:solidFill>
          <a:srgbClr val="000050"/>
        </a:solidFill>
        <a:latin typeface="Arial" panose="020B0604020202020204" pitchFamily="34" charset="0"/>
        <a:ea typeface="+mn-ea"/>
        <a:cs typeface="+mn-cs"/>
      </a:defRPr>
    </a:lvl8pPr>
    <a:lvl9pPr marL="3657600" algn="l" defTabSz="914400" rtl="0" eaLnBrk="1" latinLnBrk="0" hangingPunct="1">
      <a:defRPr kern="1200">
        <a:solidFill>
          <a:srgbClr val="00005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0"/>
    <a:srgbClr val="00A1E4"/>
    <a:srgbClr val="609331"/>
    <a:srgbClr val="009B8A"/>
    <a:srgbClr val="A73C96"/>
    <a:srgbClr val="F15F22"/>
    <a:srgbClr val="71AE44"/>
    <a:srgbClr val="7E1022"/>
    <a:srgbClr val="71AE3A"/>
    <a:srgbClr val="45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p:cViewPr varScale="1">
        <p:scale>
          <a:sx n="56" d="100"/>
          <a:sy n="56" d="100"/>
        </p:scale>
        <p:origin x="2988" y="96"/>
      </p:cViewPr>
      <p:guideLst>
        <p:guide orient="horz" pos="2891"/>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7"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defRPr>
            </a:lvl1pPr>
          </a:lstStyle>
          <a:p>
            <a:pPr>
              <a:defRPr/>
            </a:pPr>
            <a:endParaRPr lang="en-US" altLang="en-US"/>
          </a:p>
        </p:txBody>
      </p:sp>
      <p:sp>
        <p:nvSpPr>
          <p:cNvPr id="93188" name="Rectangle 4"/>
          <p:cNvSpPr>
            <a:spLocks noGrp="1" noChangeArrowheads="1"/>
          </p:cNvSpPr>
          <p:nvPr>
            <p:ph type="ftr" sz="quarter" idx="2"/>
          </p:nvPr>
        </p:nvSpPr>
        <p:spPr bwMode="auto">
          <a:xfrm>
            <a:off x="0" y="8720138"/>
            <a:ext cx="2971800" cy="458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9" name="Rectangle 5"/>
          <p:cNvSpPr>
            <a:spLocks noGrp="1" noChangeArrowheads="1"/>
          </p:cNvSpPr>
          <p:nvPr>
            <p:ph type="sldNum" sz="quarter" idx="3"/>
          </p:nvPr>
        </p:nvSpPr>
        <p:spPr bwMode="auto">
          <a:xfrm>
            <a:off x="3884613" y="8720138"/>
            <a:ext cx="2971800" cy="458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a:solidFill>
                  <a:schemeClr val="tx1"/>
                </a:solidFill>
              </a:defRPr>
            </a:lvl1pPr>
          </a:lstStyle>
          <a:p>
            <a:pPr>
              <a:defRPr/>
            </a:pPr>
            <a:fld id="{5FF93FEA-EAF5-4F61-A404-29729A9781BD}" type="slidenum">
              <a:rPr lang="en-US" altLang="en-US"/>
              <a:pPr>
                <a:defRPr/>
              </a:pPr>
              <a:t>‹#›</a:t>
            </a:fld>
            <a:endParaRPr lang="en-US" altLang="en-US"/>
          </a:p>
        </p:txBody>
      </p:sp>
    </p:spTree>
    <p:extLst>
      <p:ext uri="{BB962C8B-B14F-4D97-AF65-F5344CB8AC3E}">
        <p14:creationId xmlns:p14="http://schemas.microsoft.com/office/powerpoint/2010/main" val="5006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30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0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fld id="{8128F568-A01F-4173-BAF6-43296F6DEE4A}" type="slidenum">
              <a:rPr lang="en-US" altLang="en-US"/>
              <a:pPr>
                <a:defRPr/>
              </a:pPr>
              <a:t>‹#›</a:t>
            </a:fld>
            <a:endParaRPr lang="en-US" altLang="en-US"/>
          </a:p>
        </p:txBody>
      </p:sp>
    </p:spTree>
    <p:extLst>
      <p:ext uri="{BB962C8B-B14F-4D97-AF65-F5344CB8AC3E}">
        <p14:creationId xmlns:p14="http://schemas.microsoft.com/office/powerpoint/2010/main" val="1587487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F34E65A3-D5E1-47D0-99E3-75CB9CF5D364}" type="slidenum">
              <a:rPr lang="en-US" altLang="en-US" smtClean="0">
                <a:latin typeface="Times New Roman" panose="02020603050405020304" pitchFamily="18" charset="0"/>
              </a:rPr>
              <a:pPr/>
              <a:t>1</a:t>
            </a:fld>
            <a:endParaRPr lang="en-US" altLang="en-US" smtClean="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smtClean="0"/>
              <a:t>Off the glaucoma powerpoint	</a:t>
            </a:r>
          </a:p>
        </p:txBody>
      </p:sp>
    </p:spTree>
    <p:extLst>
      <p:ext uri="{BB962C8B-B14F-4D97-AF65-F5344CB8AC3E}">
        <p14:creationId xmlns:p14="http://schemas.microsoft.com/office/powerpoint/2010/main" val="387849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3</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0241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5</a:t>
            </a:fld>
            <a:endParaRPr lang="en-US"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t>From the glaucoma PPT</a:t>
            </a:r>
          </a:p>
          <a:p>
            <a:pPr eaLnBrk="1" hangingPunct="1"/>
            <a:endParaRPr lang="en-US" altLang="en-US" smtClean="0"/>
          </a:p>
        </p:txBody>
      </p:sp>
    </p:spTree>
    <p:extLst>
      <p:ext uri="{BB962C8B-B14F-4D97-AF65-F5344CB8AC3E}">
        <p14:creationId xmlns:p14="http://schemas.microsoft.com/office/powerpoint/2010/main" val="176421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5DEB5240-7E9C-4FD4-A5E6-D9D8C4F42BC8}" type="slidenum">
              <a:rPr lang="en-US" altLang="en-US" smtClean="0">
                <a:latin typeface="Times New Roman" panose="02020603050405020304" pitchFamily="18" charset="0"/>
              </a:rPr>
              <a:pPr/>
              <a:t>7</a:t>
            </a:fld>
            <a:endParaRPr lang="en-US" alt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122305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9</a:t>
            </a:fld>
            <a:endParaRPr lang="en-US"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File #: 1461692Exclusive </a:t>
            </a:r>
          </a:p>
        </p:txBody>
      </p:sp>
    </p:spTree>
    <p:extLst>
      <p:ext uri="{BB962C8B-B14F-4D97-AF65-F5344CB8AC3E}">
        <p14:creationId xmlns:p14="http://schemas.microsoft.com/office/powerpoint/2010/main" val="124448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12</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92761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5"/>
          <p:cNvPicPr>
            <a:picLocks noChangeAspect="1"/>
          </p:cNvPicPr>
          <p:nvPr userDrawn="1"/>
        </p:nvPicPr>
        <p:blipFill>
          <a:blip r:embed="rId2">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600200"/>
            <a:ext cx="7772400" cy="4029755"/>
          </a:xfrm>
        </p:spPr>
        <p:txBody>
          <a:bodyPr/>
          <a:lstStyle>
            <a:lvl1pPr>
              <a:defRPr sz="4000"/>
            </a:lvl1pPr>
          </a:lstStyle>
          <a:p>
            <a:pPr lvl="0"/>
            <a:r>
              <a:rPr lang="en-US" altLang="en-US" noProof="0" dirty="0" smtClean="0"/>
              <a:t>Click to edit Master title style</a:t>
            </a:r>
          </a:p>
        </p:txBody>
      </p:sp>
    </p:spTree>
    <p:extLst>
      <p:ext uri="{BB962C8B-B14F-4D97-AF65-F5344CB8AC3E}">
        <p14:creationId xmlns:p14="http://schemas.microsoft.com/office/powerpoint/2010/main" val="23734987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8945" y="314324"/>
            <a:ext cx="4856593" cy="1293196"/>
          </a:xfrm>
        </p:spPr>
        <p:txBody>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1269F01-1FC2-4C1B-BAE3-AEC4E5EF7255}" type="slidenum">
              <a:rPr lang="en-US" altLang="en-US"/>
              <a:pPr>
                <a:defRPr/>
              </a:pPr>
              <a:t>‹#›</a:t>
            </a:fld>
            <a:endParaRPr lang="en-US" altLang="en-US"/>
          </a:p>
        </p:txBody>
      </p:sp>
    </p:spTree>
    <p:extLst>
      <p:ext uri="{BB962C8B-B14F-4D97-AF65-F5344CB8AC3E}">
        <p14:creationId xmlns:p14="http://schemas.microsoft.com/office/powerpoint/2010/main" val="163664213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09247B05-0CBB-4C1E-B5A6-6BD0F4BDE310}" type="slidenum">
              <a:rPr lang="en-US" altLang="en-US"/>
              <a:pPr>
                <a:defRPr/>
              </a:pPr>
              <a:t>‹#›</a:t>
            </a:fld>
            <a:endParaRPr lang="en-US" altLang="en-US"/>
          </a:p>
        </p:txBody>
      </p:sp>
    </p:spTree>
    <p:extLst>
      <p:ext uri="{BB962C8B-B14F-4D97-AF65-F5344CB8AC3E}">
        <p14:creationId xmlns:p14="http://schemas.microsoft.com/office/powerpoint/2010/main" val="38157644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3050" y="241410"/>
            <a:ext cx="4949950" cy="1366110"/>
          </a:xfrm>
        </p:spPr>
        <p:txBody>
          <a:bodyPr/>
          <a:lstStyle>
            <a:lvl1pPr>
              <a:defRPr sz="40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362200"/>
            <a:ext cx="4038600" cy="3657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Online Image Placeholder 3"/>
          <p:cNvSpPr>
            <a:spLocks noGrp="1"/>
          </p:cNvSpPr>
          <p:nvPr>
            <p:ph type="clipArt" sz="half" idx="2"/>
          </p:nvPr>
        </p:nvSpPr>
        <p:spPr>
          <a:xfrm>
            <a:off x="4648200" y="2362200"/>
            <a:ext cx="4038600" cy="3657600"/>
          </a:xfrm>
        </p:spPr>
        <p:txBody>
          <a:bodyPr/>
          <a:lstStyle/>
          <a:p>
            <a:pPr lvl="0"/>
            <a:endParaRPr lang="en-US" noProof="0" dirty="0" smtClean="0"/>
          </a:p>
        </p:txBody>
      </p:sp>
    </p:spTree>
    <p:extLst>
      <p:ext uri="{BB962C8B-B14F-4D97-AF65-F5344CB8AC3E}">
        <p14:creationId xmlns:p14="http://schemas.microsoft.com/office/powerpoint/2010/main" val="15501689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4840" y="314324"/>
            <a:ext cx="4780698" cy="98961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23876" y="1607520"/>
            <a:ext cx="8229600" cy="47813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0899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5743841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313949"/>
            <a:ext cx="4098025" cy="121767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74124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620885"/>
            <a:ext cx="7886700" cy="1069803"/>
          </a:xfr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05574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91788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16030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013" y="842165"/>
            <a:ext cx="2949575" cy="1600200"/>
          </a:xfrm>
        </p:spPr>
        <p:txBody>
          <a:bodyPr anchor="b"/>
          <a:lstStyle>
            <a:lvl1pPr>
              <a:defRPr sz="3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842165"/>
            <a:ext cx="4629150" cy="5411788"/>
          </a:xfrm>
        </p:spPr>
        <p:txBody>
          <a:bodyPr/>
          <a:lstStyle>
            <a:lvl1pPr>
              <a:defRPr sz="3200">
                <a:latin typeface="Segoe UI" panose="020B0502040204020203" pitchFamily="34" charset="0"/>
                <a:ea typeface="Segoe UI" panose="020B0502040204020203" pitchFamily="34" charset="0"/>
                <a:cs typeface="Segoe UI" panose="020B0502040204020203" pitchFamily="34" charset="0"/>
              </a:defRPr>
            </a:lvl1pPr>
            <a:lvl2pPr>
              <a:defRPr sz="28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000">
                <a:latin typeface="Segoe UI" panose="020B0502040204020203" pitchFamily="34" charset="0"/>
                <a:ea typeface="Segoe UI" panose="020B0502040204020203" pitchFamily="34" charset="0"/>
                <a:cs typeface="Segoe UI" panose="020B0502040204020203" pitchFamily="34" charset="0"/>
              </a:defRPr>
            </a:lvl4pPr>
            <a:lvl5pPr>
              <a:defRPr sz="20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8473" y="2442365"/>
            <a:ext cx="2949575" cy="3811588"/>
          </a:xfrm>
        </p:spPr>
        <p:txBody>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6900332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EFDB001-D334-4CEF-8C70-6CC35A6A3C02}" type="slidenum">
              <a:rPr lang="en-US" altLang="en-US"/>
              <a:pPr>
                <a:defRPr/>
              </a:pPr>
              <a:t>‹#›</a:t>
            </a:fld>
            <a:endParaRPr lang="en-US" altLang="en-US"/>
          </a:p>
        </p:txBody>
      </p:sp>
    </p:spTree>
    <p:extLst>
      <p:ext uri="{BB962C8B-B14F-4D97-AF65-F5344CB8AC3E}">
        <p14:creationId xmlns:p14="http://schemas.microsoft.com/office/powerpoint/2010/main" val="2028601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49425"/>
            <a:ext cx="8229600" cy="463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7" name="Group 19"/>
          <p:cNvGrpSpPr>
            <a:grpSpLocks/>
          </p:cNvGrpSpPr>
          <p:nvPr userDrawn="1"/>
        </p:nvGrpSpPr>
        <p:grpSpPr bwMode="auto">
          <a:xfrm>
            <a:off x="0" y="0"/>
            <a:ext cx="647700" cy="6713538"/>
            <a:chOff x="0" y="43"/>
            <a:chExt cx="5760" cy="4229"/>
          </a:xfrm>
        </p:grpSpPr>
        <p:sp>
          <p:nvSpPr>
            <p:cNvPr id="1030" name="Line 20"/>
            <p:cNvSpPr>
              <a:spLocks noChangeShapeType="1"/>
            </p:cNvSpPr>
            <p:nvPr userDrawn="1"/>
          </p:nvSpPr>
          <p:spPr bwMode="auto">
            <a:xfrm>
              <a:off x="0" y="420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1"/>
            <p:cNvSpPr>
              <a:spLocks noChangeShapeType="1"/>
            </p:cNvSpPr>
            <p:nvPr userDrawn="1"/>
          </p:nvSpPr>
          <p:spPr bwMode="auto">
            <a:xfrm>
              <a:off x="0" y="423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22"/>
            <p:cNvSpPr>
              <a:spLocks noChangeShapeType="1"/>
            </p:cNvSpPr>
            <p:nvPr userDrawn="1"/>
          </p:nvSpPr>
          <p:spPr bwMode="auto">
            <a:xfrm>
              <a:off x="0" y="427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23"/>
            <p:cNvSpPr>
              <a:spLocks noChangeShapeType="1"/>
            </p:cNvSpPr>
            <p:nvPr userDrawn="1"/>
          </p:nvSpPr>
          <p:spPr bwMode="auto">
            <a:xfrm>
              <a:off x="0" y="411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24"/>
            <p:cNvSpPr>
              <a:spLocks noChangeShapeType="1"/>
            </p:cNvSpPr>
            <p:nvPr userDrawn="1"/>
          </p:nvSpPr>
          <p:spPr bwMode="auto">
            <a:xfrm>
              <a:off x="0" y="406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25"/>
            <p:cNvSpPr>
              <a:spLocks noChangeShapeType="1"/>
            </p:cNvSpPr>
            <p:nvPr userDrawn="1"/>
          </p:nvSpPr>
          <p:spPr bwMode="auto">
            <a:xfrm>
              <a:off x="0" y="415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26"/>
            <p:cNvSpPr>
              <a:spLocks noChangeShapeType="1"/>
            </p:cNvSpPr>
            <p:nvPr userDrawn="1"/>
          </p:nvSpPr>
          <p:spPr bwMode="auto">
            <a:xfrm>
              <a:off x="0" y="366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27"/>
            <p:cNvSpPr>
              <a:spLocks noChangeShapeType="1"/>
            </p:cNvSpPr>
            <p:nvPr userDrawn="1"/>
          </p:nvSpPr>
          <p:spPr bwMode="auto">
            <a:xfrm>
              <a:off x="0" y="363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28"/>
            <p:cNvSpPr>
              <a:spLocks noChangeShapeType="1"/>
            </p:cNvSpPr>
            <p:nvPr userDrawn="1"/>
          </p:nvSpPr>
          <p:spPr bwMode="auto">
            <a:xfrm>
              <a:off x="0" y="402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29"/>
            <p:cNvSpPr>
              <a:spLocks noChangeShapeType="1"/>
            </p:cNvSpPr>
            <p:nvPr userDrawn="1"/>
          </p:nvSpPr>
          <p:spPr bwMode="auto">
            <a:xfrm>
              <a:off x="0" y="389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30"/>
            <p:cNvSpPr>
              <a:spLocks noChangeShapeType="1"/>
            </p:cNvSpPr>
            <p:nvPr userDrawn="1"/>
          </p:nvSpPr>
          <p:spPr bwMode="auto">
            <a:xfrm>
              <a:off x="0" y="381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31"/>
            <p:cNvSpPr>
              <a:spLocks noChangeShapeType="1"/>
            </p:cNvSpPr>
            <p:nvPr userDrawn="1"/>
          </p:nvSpPr>
          <p:spPr bwMode="auto">
            <a:xfrm>
              <a:off x="0" y="399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32"/>
            <p:cNvSpPr>
              <a:spLocks noChangeShapeType="1"/>
            </p:cNvSpPr>
            <p:nvPr userDrawn="1"/>
          </p:nvSpPr>
          <p:spPr bwMode="auto">
            <a:xfrm>
              <a:off x="0" y="368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33"/>
            <p:cNvSpPr>
              <a:spLocks noChangeShapeType="1"/>
            </p:cNvSpPr>
            <p:nvPr userDrawn="1"/>
          </p:nvSpPr>
          <p:spPr bwMode="auto">
            <a:xfrm>
              <a:off x="0" y="374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34"/>
            <p:cNvSpPr>
              <a:spLocks noChangeShapeType="1"/>
            </p:cNvSpPr>
            <p:nvPr userDrawn="1"/>
          </p:nvSpPr>
          <p:spPr bwMode="auto">
            <a:xfrm>
              <a:off x="0" y="393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35"/>
            <p:cNvSpPr>
              <a:spLocks noChangeShapeType="1"/>
            </p:cNvSpPr>
            <p:nvPr userDrawn="1"/>
          </p:nvSpPr>
          <p:spPr bwMode="auto">
            <a:xfrm>
              <a:off x="0" y="391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36"/>
            <p:cNvSpPr>
              <a:spLocks noChangeShapeType="1"/>
            </p:cNvSpPr>
            <p:nvPr userDrawn="1"/>
          </p:nvSpPr>
          <p:spPr bwMode="auto">
            <a:xfrm>
              <a:off x="0" y="351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37"/>
            <p:cNvSpPr>
              <a:spLocks noChangeShapeType="1"/>
            </p:cNvSpPr>
            <p:nvPr userDrawn="1"/>
          </p:nvSpPr>
          <p:spPr bwMode="auto">
            <a:xfrm>
              <a:off x="0" y="354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38"/>
            <p:cNvSpPr>
              <a:spLocks noChangeShapeType="1"/>
            </p:cNvSpPr>
            <p:nvPr userDrawn="1"/>
          </p:nvSpPr>
          <p:spPr bwMode="auto">
            <a:xfrm>
              <a:off x="0" y="357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39"/>
            <p:cNvSpPr>
              <a:spLocks noChangeShapeType="1"/>
            </p:cNvSpPr>
            <p:nvPr userDrawn="1"/>
          </p:nvSpPr>
          <p:spPr bwMode="auto">
            <a:xfrm>
              <a:off x="0" y="342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40"/>
            <p:cNvSpPr>
              <a:spLocks noChangeShapeType="1"/>
            </p:cNvSpPr>
            <p:nvPr userDrawn="1"/>
          </p:nvSpPr>
          <p:spPr bwMode="auto">
            <a:xfrm>
              <a:off x="0" y="337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41"/>
            <p:cNvSpPr>
              <a:spLocks noChangeShapeType="1"/>
            </p:cNvSpPr>
            <p:nvPr userDrawn="1"/>
          </p:nvSpPr>
          <p:spPr bwMode="auto">
            <a:xfrm>
              <a:off x="0" y="346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42"/>
            <p:cNvSpPr>
              <a:spLocks noChangeShapeType="1"/>
            </p:cNvSpPr>
            <p:nvPr userDrawn="1"/>
          </p:nvSpPr>
          <p:spPr bwMode="auto">
            <a:xfrm>
              <a:off x="0" y="297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43"/>
            <p:cNvSpPr>
              <a:spLocks noChangeShapeType="1"/>
            </p:cNvSpPr>
            <p:nvPr userDrawn="1"/>
          </p:nvSpPr>
          <p:spPr bwMode="auto">
            <a:xfrm>
              <a:off x="0" y="294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44"/>
            <p:cNvSpPr>
              <a:spLocks noChangeShapeType="1"/>
            </p:cNvSpPr>
            <p:nvPr userDrawn="1"/>
          </p:nvSpPr>
          <p:spPr bwMode="auto">
            <a:xfrm>
              <a:off x="0" y="332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45"/>
            <p:cNvSpPr>
              <a:spLocks noChangeShapeType="1"/>
            </p:cNvSpPr>
            <p:nvPr userDrawn="1"/>
          </p:nvSpPr>
          <p:spPr bwMode="auto">
            <a:xfrm>
              <a:off x="0" y="320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46"/>
            <p:cNvSpPr>
              <a:spLocks noChangeShapeType="1"/>
            </p:cNvSpPr>
            <p:nvPr userDrawn="1"/>
          </p:nvSpPr>
          <p:spPr bwMode="auto">
            <a:xfrm>
              <a:off x="0" y="312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47"/>
            <p:cNvSpPr>
              <a:spLocks noChangeShapeType="1"/>
            </p:cNvSpPr>
            <p:nvPr userDrawn="1"/>
          </p:nvSpPr>
          <p:spPr bwMode="auto">
            <a:xfrm>
              <a:off x="0" y="330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48"/>
            <p:cNvSpPr>
              <a:spLocks noChangeShapeType="1"/>
            </p:cNvSpPr>
            <p:nvPr userDrawn="1"/>
          </p:nvSpPr>
          <p:spPr bwMode="auto">
            <a:xfrm>
              <a:off x="0" y="299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49"/>
            <p:cNvSpPr>
              <a:spLocks noChangeShapeType="1"/>
            </p:cNvSpPr>
            <p:nvPr userDrawn="1"/>
          </p:nvSpPr>
          <p:spPr bwMode="auto">
            <a:xfrm>
              <a:off x="0" y="304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50"/>
            <p:cNvSpPr>
              <a:spLocks noChangeShapeType="1"/>
            </p:cNvSpPr>
            <p:nvPr userDrawn="1"/>
          </p:nvSpPr>
          <p:spPr bwMode="auto">
            <a:xfrm>
              <a:off x="0" y="324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51"/>
            <p:cNvSpPr>
              <a:spLocks noChangeShapeType="1"/>
            </p:cNvSpPr>
            <p:nvPr userDrawn="1"/>
          </p:nvSpPr>
          <p:spPr bwMode="auto">
            <a:xfrm>
              <a:off x="0" y="322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52"/>
            <p:cNvSpPr>
              <a:spLocks noChangeShapeType="1"/>
            </p:cNvSpPr>
            <p:nvPr userDrawn="1"/>
          </p:nvSpPr>
          <p:spPr bwMode="auto">
            <a:xfrm>
              <a:off x="0" y="283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53"/>
            <p:cNvSpPr>
              <a:spLocks noChangeShapeType="1"/>
            </p:cNvSpPr>
            <p:nvPr userDrawn="1"/>
          </p:nvSpPr>
          <p:spPr bwMode="auto">
            <a:xfrm>
              <a:off x="0" y="275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54"/>
            <p:cNvSpPr>
              <a:spLocks noChangeShapeType="1"/>
            </p:cNvSpPr>
            <p:nvPr userDrawn="1"/>
          </p:nvSpPr>
          <p:spPr bwMode="auto">
            <a:xfrm>
              <a:off x="0" y="267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55"/>
            <p:cNvSpPr>
              <a:spLocks noChangeShapeType="1"/>
            </p:cNvSpPr>
            <p:nvPr userDrawn="1"/>
          </p:nvSpPr>
          <p:spPr bwMode="auto">
            <a:xfrm>
              <a:off x="0" y="287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56"/>
            <p:cNvSpPr>
              <a:spLocks noChangeShapeType="1"/>
            </p:cNvSpPr>
            <p:nvPr userDrawn="1"/>
          </p:nvSpPr>
          <p:spPr bwMode="auto">
            <a:xfrm>
              <a:off x="0" y="285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57"/>
            <p:cNvSpPr>
              <a:spLocks noChangeShapeType="1"/>
            </p:cNvSpPr>
            <p:nvPr userDrawn="1"/>
          </p:nvSpPr>
          <p:spPr bwMode="auto">
            <a:xfrm>
              <a:off x="0" y="255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58"/>
            <p:cNvSpPr>
              <a:spLocks noChangeShapeType="1"/>
            </p:cNvSpPr>
            <p:nvPr userDrawn="1"/>
          </p:nvSpPr>
          <p:spPr bwMode="auto">
            <a:xfrm>
              <a:off x="0" y="259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59"/>
            <p:cNvSpPr>
              <a:spLocks noChangeShapeType="1"/>
            </p:cNvSpPr>
            <p:nvPr userDrawn="1"/>
          </p:nvSpPr>
          <p:spPr bwMode="auto">
            <a:xfrm>
              <a:off x="0" y="262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60"/>
            <p:cNvSpPr>
              <a:spLocks noChangeShapeType="1"/>
            </p:cNvSpPr>
            <p:nvPr userDrawn="1"/>
          </p:nvSpPr>
          <p:spPr bwMode="auto">
            <a:xfrm>
              <a:off x="0" y="246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61"/>
            <p:cNvSpPr>
              <a:spLocks noChangeShapeType="1"/>
            </p:cNvSpPr>
            <p:nvPr userDrawn="1"/>
          </p:nvSpPr>
          <p:spPr bwMode="auto">
            <a:xfrm>
              <a:off x="0" y="241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62"/>
            <p:cNvSpPr>
              <a:spLocks noChangeShapeType="1"/>
            </p:cNvSpPr>
            <p:nvPr userDrawn="1"/>
          </p:nvSpPr>
          <p:spPr bwMode="auto">
            <a:xfrm>
              <a:off x="0" y="250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63"/>
            <p:cNvSpPr>
              <a:spLocks noChangeShapeType="1"/>
            </p:cNvSpPr>
            <p:nvPr userDrawn="1"/>
          </p:nvSpPr>
          <p:spPr bwMode="auto">
            <a:xfrm>
              <a:off x="0" y="237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64"/>
            <p:cNvSpPr>
              <a:spLocks noChangeShapeType="1"/>
            </p:cNvSpPr>
            <p:nvPr userDrawn="1"/>
          </p:nvSpPr>
          <p:spPr bwMode="auto">
            <a:xfrm>
              <a:off x="0" y="224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65"/>
            <p:cNvSpPr>
              <a:spLocks noChangeShapeType="1"/>
            </p:cNvSpPr>
            <p:nvPr userDrawn="1"/>
          </p:nvSpPr>
          <p:spPr bwMode="auto">
            <a:xfrm>
              <a:off x="0" y="235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66"/>
            <p:cNvSpPr>
              <a:spLocks noChangeShapeType="1"/>
            </p:cNvSpPr>
            <p:nvPr userDrawn="1"/>
          </p:nvSpPr>
          <p:spPr bwMode="auto">
            <a:xfrm>
              <a:off x="0" y="229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67"/>
            <p:cNvSpPr>
              <a:spLocks noChangeShapeType="1"/>
            </p:cNvSpPr>
            <p:nvPr userDrawn="1"/>
          </p:nvSpPr>
          <p:spPr bwMode="auto">
            <a:xfrm>
              <a:off x="0" y="226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68"/>
            <p:cNvSpPr>
              <a:spLocks noChangeShapeType="1"/>
            </p:cNvSpPr>
            <p:nvPr userDrawn="1"/>
          </p:nvSpPr>
          <p:spPr bwMode="auto">
            <a:xfrm>
              <a:off x="0" y="213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69"/>
            <p:cNvSpPr>
              <a:spLocks noChangeShapeType="1"/>
            </p:cNvSpPr>
            <p:nvPr userDrawn="1"/>
          </p:nvSpPr>
          <p:spPr bwMode="auto">
            <a:xfrm>
              <a:off x="0" y="216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70"/>
            <p:cNvSpPr>
              <a:spLocks noChangeShapeType="1"/>
            </p:cNvSpPr>
            <p:nvPr userDrawn="1"/>
          </p:nvSpPr>
          <p:spPr bwMode="auto">
            <a:xfrm>
              <a:off x="0" y="219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71"/>
            <p:cNvSpPr>
              <a:spLocks noChangeShapeType="1"/>
            </p:cNvSpPr>
            <p:nvPr userDrawn="1"/>
          </p:nvSpPr>
          <p:spPr bwMode="auto">
            <a:xfrm>
              <a:off x="0" y="204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72"/>
            <p:cNvSpPr>
              <a:spLocks noChangeShapeType="1"/>
            </p:cNvSpPr>
            <p:nvPr userDrawn="1"/>
          </p:nvSpPr>
          <p:spPr bwMode="auto">
            <a:xfrm>
              <a:off x="0" y="199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73"/>
            <p:cNvSpPr>
              <a:spLocks noChangeShapeType="1"/>
            </p:cNvSpPr>
            <p:nvPr userDrawn="1"/>
          </p:nvSpPr>
          <p:spPr bwMode="auto">
            <a:xfrm>
              <a:off x="0" y="208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74"/>
            <p:cNvSpPr>
              <a:spLocks noChangeShapeType="1"/>
            </p:cNvSpPr>
            <p:nvPr userDrawn="1"/>
          </p:nvSpPr>
          <p:spPr bwMode="auto">
            <a:xfrm>
              <a:off x="0" y="159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75"/>
            <p:cNvSpPr>
              <a:spLocks noChangeShapeType="1"/>
            </p:cNvSpPr>
            <p:nvPr userDrawn="1"/>
          </p:nvSpPr>
          <p:spPr bwMode="auto">
            <a:xfrm>
              <a:off x="0" y="156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76"/>
            <p:cNvSpPr>
              <a:spLocks noChangeShapeType="1"/>
            </p:cNvSpPr>
            <p:nvPr userDrawn="1"/>
          </p:nvSpPr>
          <p:spPr bwMode="auto">
            <a:xfrm>
              <a:off x="0" y="194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77"/>
            <p:cNvSpPr>
              <a:spLocks noChangeShapeType="1"/>
            </p:cNvSpPr>
            <p:nvPr userDrawn="1"/>
          </p:nvSpPr>
          <p:spPr bwMode="auto">
            <a:xfrm>
              <a:off x="0" y="182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78"/>
            <p:cNvSpPr>
              <a:spLocks noChangeShapeType="1"/>
            </p:cNvSpPr>
            <p:nvPr userDrawn="1"/>
          </p:nvSpPr>
          <p:spPr bwMode="auto">
            <a:xfrm>
              <a:off x="0" y="174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79"/>
            <p:cNvSpPr>
              <a:spLocks noChangeShapeType="1"/>
            </p:cNvSpPr>
            <p:nvPr userDrawn="1"/>
          </p:nvSpPr>
          <p:spPr bwMode="auto">
            <a:xfrm>
              <a:off x="0" y="192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80"/>
            <p:cNvSpPr>
              <a:spLocks noChangeShapeType="1"/>
            </p:cNvSpPr>
            <p:nvPr userDrawn="1"/>
          </p:nvSpPr>
          <p:spPr bwMode="auto">
            <a:xfrm>
              <a:off x="0" y="161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81"/>
            <p:cNvSpPr>
              <a:spLocks noChangeShapeType="1"/>
            </p:cNvSpPr>
            <p:nvPr userDrawn="1"/>
          </p:nvSpPr>
          <p:spPr bwMode="auto">
            <a:xfrm>
              <a:off x="0" y="166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82"/>
            <p:cNvSpPr>
              <a:spLocks noChangeShapeType="1"/>
            </p:cNvSpPr>
            <p:nvPr userDrawn="1"/>
          </p:nvSpPr>
          <p:spPr bwMode="auto">
            <a:xfrm>
              <a:off x="0" y="186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83"/>
            <p:cNvSpPr>
              <a:spLocks noChangeShapeType="1"/>
            </p:cNvSpPr>
            <p:nvPr userDrawn="1"/>
          </p:nvSpPr>
          <p:spPr bwMode="auto">
            <a:xfrm>
              <a:off x="0" y="184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84"/>
            <p:cNvSpPr>
              <a:spLocks noChangeShapeType="1"/>
            </p:cNvSpPr>
            <p:nvPr userDrawn="1"/>
          </p:nvSpPr>
          <p:spPr bwMode="auto">
            <a:xfrm>
              <a:off x="0" y="143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85"/>
            <p:cNvSpPr>
              <a:spLocks noChangeShapeType="1"/>
            </p:cNvSpPr>
            <p:nvPr userDrawn="1"/>
          </p:nvSpPr>
          <p:spPr bwMode="auto">
            <a:xfrm>
              <a:off x="0" y="147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86"/>
            <p:cNvSpPr>
              <a:spLocks noChangeShapeType="1"/>
            </p:cNvSpPr>
            <p:nvPr userDrawn="1"/>
          </p:nvSpPr>
          <p:spPr bwMode="auto">
            <a:xfrm>
              <a:off x="0" y="150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87"/>
            <p:cNvSpPr>
              <a:spLocks noChangeShapeType="1"/>
            </p:cNvSpPr>
            <p:nvPr userDrawn="1"/>
          </p:nvSpPr>
          <p:spPr bwMode="auto">
            <a:xfrm>
              <a:off x="0" y="134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88"/>
            <p:cNvSpPr>
              <a:spLocks noChangeShapeType="1"/>
            </p:cNvSpPr>
            <p:nvPr userDrawn="1"/>
          </p:nvSpPr>
          <p:spPr bwMode="auto">
            <a:xfrm>
              <a:off x="0" y="139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89"/>
            <p:cNvSpPr>
              <a:spLocks noChangeShapeType="1"/>
            </p:cNvSpPr>
            <p:nvPr userDrawn="1"/>
          </p:nvSpPr>
          <p:spPr bwMode="auto">
            <a:xfrm>
              <a:off x="0" y="101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90"/>
            <p:cNvSpPr>
              <a:spLocks noChangeShapeType="1"/>
            </p:cNvSpPr>
            <p:nvPr userDrawn="1"/>
          </p:nvSpPr>
          <p:spPr bwMode="auto">
            <a:xfrm>
              <a:off x="0" y="98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91"/>
            <p:cNvSpPr>
              <a:spLocks noChangeShapeType="1"/>
            </p:cNvSpPr>
            <p:nvPr userDrawn="1"/>
          </p:nvSpPr>
          <p:spPr bwMode="auto">
            <a:xfrm>
              <a:off x="0" y="124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92"/>
            <p:cNvSpPr>
              <a:spLocks noChangeShapeType="1"/>
            </p:cNvSpPr>
            <p:nvPr userDrawn="1"/>
          </p:nvSpPr>
          <p:spPr bwMode="auto">
            <a:xfrm>
              <a:off x="0" y="116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93"/>
            <p:cNvSpPr>
              <a:spLocks noChangeShapeType="1"/>
            </p:cNvSpPr>
            <p:nvPr userDrawn="1"/>
          </p:nvSpPr>
          <p:spPr bwMode="auto">
            <a:xfrm>
              <a:off x="0" y="103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94"/>
            <p:cNvSpPr>
              <a:spLocks noChangeShapeType="1"/>
            </p:cNvSpPr>
            <p:nvPr userDrawn="1"/>
          </p:nvSpPr>
          <p:spPr bwMode="auto">
            <a:xfrm>
              <a:off x="0" y="109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95"/>
            <p:cNvSpPr>
              <a:spLocks noChangeShapeType="1"/>
            </p:cNvSpPr>
            <p:nvPr userDrawn="1"/>
          </p:nvSpPr>
          <p:spPr bwMode="auto">
            <a:xfrm>
              <a:off x="0" y="128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96"/>
            <p:cNvSpPr>
              <a:spLocks noChangeShapeType="1"/>
            </p:cNvSpPr>
            <p:nvPr userDrawn="1"/>
          </p:nvSpPr>
          <p:spPr bwMode="auto">
            <a:xfrm>
              <a:off x="0" y="126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97"/>
            <p:cNvSpPr>
              <a:spLocks noChangeShapeType="1"/>
            </p:cNvSpPr>
            <p:nvPr userDrawn="1"/>
          </p:nvSpPr>
          <p:spPr bwMode="auto">
            <a:xfrm>
              <a:off x="0" y="86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98"/>
            <p:cNvSpPr>
              <a:spLocks noChangeShapeType="1"/>
            </p:cNvSpPr>
            <p:nvPr userDrawn="1"/>
          </p:nvSpPr>
          <p:spPr bwMode="auto">
            <a:xfrm>
              <a:off x="0" y="89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99"/>
            <p:cNvSpPr>
              <a:spLocks noChangeShapeType="1"/>
            </p:cNvSpPr>
            <p:nvPr userDrawn="1"/>
          </p:nvSpPr>
          <p:spPr bwMode="auto">
            <a:xfrm>
              <a:off x="0" y="92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100"/>
            <p:cNvSpPr>
              <a:spLocks noChangeShapeType="1"/>
            </p:cNvSpPr>
            <p:nvPr userDrawn="1"/>
          </p:nvSpPr>
          <p:spPr bwMode="auto">
            <a:xfrm>
              <a:off x="0" y="77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101"/>
            <p:cNvSpPr>
              <a:spLocks noChangeShapeType="1"/>
            </p:cNvSpPr>
            <p:nvPr userDrawn="1"/>
          </p:nvSpPr>
          <p:spPr bwMode="auto">
            <a:xfrm>
              <a:off x="0" y="81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102"/>
            <p:cNvSpPr>
              <a:spLocks noChangeShapeType="1"/>
            </p:cNvSpPr>
            <p:nvPr userDrawn="1"/>
          </p:nvSpPr>
          <p:spPr bwMode="auto">
            <a:xfrm>
              <a:off x="0" y="71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103"/>
            <p:cNvSpPr>
              <a:spLocks noChangeShapeType="1"/>
            </p:cNvSpPr>
            <p:nvPr userDrawn="1"/>
          </p:nvSpPr>
          <p:spPr bwMode="auto">
            <a:xfrm>
              <a:off x="0" y="646"/>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104"/>
            <p:cNvSpPr>
              <a:spLocks noChangeShapeType="1"/>
            </p:cNvSpPr>
            <p:nvPr userDrawn="1"/>
          </p:nvSpPr>
          <p:spPr bwMode="auto">
            <a:xfrm>
              <a:off x="0" y="52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105"/>
            <p:cNvSpPr>
              <a:spLocks noChangeShapeType="1"/>
            </p:cNvSpPr>
            <p:nvPr userDrawn="1"/>
          </p:nvSpPr>
          <p:spPr bwMode="auto">
            <a:xfrm>
              <a:off x="0" y="55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106"/>
            <p:cNvSpPr>
              <a:spLocks noChangeShapeType="1"/>
            </p:cNvSpPr>
            <p:nvPr userDrawn="1"/>
          </p:nvSpPr>
          <p:spPr bwMode="auto">
            <a:xfrm>
              <a:off x="0" y="59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107"/>
            <p:cNvSpPr>
              <a:spLocks noChangeShapeType="1"/>
            </p:cNvSpPr>
            <p:nvPr userDrawn="1"/>
          </p:nvSpPr>
          <p:spPr bwMode="auto">
            <a:xfrm>
              <a:off x="0" y="43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108"/>
            <p:cNvSpPr>
              <a:spLocks noChangeShapeType="1"/>
            </p:cNvSpPr>
            <p:nvPr userDrawn="1"/>
          </p:nvSpPr>
          <p:spPr bwMode="auto">
            <a:xfrm>
              <a:off x="0" y="384"/>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109"/>
            <p:cNvSpPr>
              <a:spLocks noChangeShapeType="1"/>
            </p:cNvSpPr>
            <p:nvPr userDrawn="1"/>
          </p:nvSpPr>
          <p:spPr bwMode="auto">
            <a:xfrm>
              <a:off x="0" y="477"/>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110"/>
            <p:cNvSpPr>
              <a:spLocks noChangeShapeType="1"/>
            </p:cNvSpPr>
            <p:nvPr userDrawn="1"/>
          </p:nvSpPr>
          <p:spPr bwMode="auto">
            <a:xfrm>
              <a:off x="0" y="339"/>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111"/>
            <p:cNvSpPr>
              <a:spLocks noChangeShapeType="1"/>
            </p:cNvSpPr>
            <p:nvPr userDrawn="1"/>
          </p:nvSpPr>
          <p:spPr bwMode="auto">
            <a:xfrm>
              <a:off x="0" y="31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112"/>
            <p:cNvSpPr>
              <a:spLocks noChangeShapeType="1"/>
            </p:cNvSpPr>
            <p:nvPr userDrawn="1"/>
          </p:nvSpPr>
          <p:spPr bwMode="auto">
            <a:xfrm>
              <a:off x="0" y="258"/>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113"/>
            <p:cNvSpPr>
              <a:spLocks noChangeShapeType="1"/>
            </p:cNvSpPr>
            <p:nvPr userDrawn="1"/>
          </p:nvSpPr>
          <p:spPr bwMode="auto">
            <a:xfrm>
              <a:off x="0" y="70"/>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114"/>
            <p:cNvSpPr>
              <a:spLocks noChangeShapeType="1"/>
            </p:cNvSpPr>
            <p:nvPr userDrawn="1"/>
          </p:nvSpPr>
          <p:spPr bwMode="auto">
            <a:xfrm>
              <a:off x="0" y="43"/>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115"/>
            <p:cNvSpPr>
              <a:spLocks noChangeShapeType="1"/>
            </p:cNvSpPr>
            <p:nvPr userDrawn="1"/>
          </p:nvSpPr>
          <p:spPr bwMode="auto">
            <a:xfrm>
              <a:off x="0" y="91"/>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116"/>
            <p:cNvSpPr>
              <a:spLocks noChangeShapeType="1"/>
            </p:cNvSpPr>
            <p:nvPr userDrawn="1"/>
          </p:nvSpPr>
          <p:spPr bwMode="auto">
            <a:xfrm>
              <a:off x="0" y="145"/>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117"/>
            <p:cNvSpPr>
              <a:spLocks noChangeShapeType="1"/>
            </p:cNvSpPr>
            <p:nvPr userDrawn="1"/>
          </p:nvSpPr>
          <p:spPr bwMode="auto">
            <a:xfrm>
              <a:off x="0" y="202"/>
              <a:ext cx="576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6666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
          <p:cNvSpPr>
            <a:spLocks noGrp="1" noChangeArrowheads="1"/>
          </p:cNvSpPr>
          <p:nvPr>
            <p:ph type="title"/>
          </p:nvPr>
        </p:nvSpPr>
        <p:spPr bwMode="auto">
          <a:xfrm>
            <a:off x="4344315" y="314324"/>
            <a:ext cx="4401223" cy="1039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29" name="Picture 105"/>
          <p:cNvPicPr>
            <a:picLocks noChangeAspect="1"/>
          </p:cNvPicPr>
          <p:nvPr userDrawn="1"/>
        </p:nvPicPr>
        <p:blipFill>
          <a:blip r:embed="rId14">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3600" kern="1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2pPr>
      <a:lvl3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3pPr>
      <a:lvl4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4pPr>
      <a:lvl5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5pPr>
      <a:lvl6pPr marL="457200" algn="ctr" rtl="0" fontAlgn="base">
        <a:spcBef>
          <a:spcPct val="0"/>
        </a:spcBef>
        <a:spcAft>
          <a:spcPct val="0"/>
        </a:spcAft>
        <a:defRPr sz="4000">
          <a:solidFill>
            <a:srgbClr val="666600"/>
          </a:solidFill>
          <a:latin typeface="Arial" panose="020B0604020202020204" pitchFamily="34" charset="0"/>
        </a:defRPr>
      </a:lvl6pPr>
      <a:lvl7pPr marL="914400" algn="ctr" rtl="0" fontAlgn="base">
        <a:spcBef>
          <a:spcPct val="0"/>
        </a:spcBef>
        <a:spcAft>
          <a:spcPct val="0"/>
        </a:spcAft>
        <a:defRPr sz="4000">
          <a:solidFill>
            <a:srgbClr val="666600"/>
          </a:solidFill>
          <a:latin typeface="Arial" panose="020B0604020202020204" pitchFamily="34" charset="0"/>
        </a:defRPr>
      </a:lvl7pPr>
      <a:lvl8pPr marL="1371600" algn="ctr" rtl="0" fontAlgn="base">
        <a:spcBef>
          <a:spcPct val="0"/>
        </a:spcBef>
        <a:spcAft>
          <a:spcPct val="0"/>
        </a:spcAft>
        <a:defRPr sz="4000">
          <a:solidFill>
            <a:srgbClr val="666600"/>
          </a:solidFill>
          <a:latin typeface="Arial" panose="020B0604020202020204" pitchFamily="34" charset="0"/>
        </a:defRPr>
      </a:lvl8pPr>
      <a:lvl9pPr marL="1828800" algn="ctr" rtl="0" fontAlgn="base">
        <a:spcBef>
          <a:spcPct val="0"/>
        </a:spcBef>
        <a:spcAft>
          <a:spcPct val="0"/>
        </a:spcAft>
        <a:defRPr sz="4000">
          <a:solidFill>
            <a:srgbClr val="6666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95" b="3560"/>
          <a:stretch/>
        </p:blipFill>
        <p:spPr>
          <a:xfrm>
            <a:off x="18300" y="1076254"/>
            <a:ext cx="9144000" cy="5781745"/>
          </a:xfrm>
          <a:prstGeom prst="rect">
            <a:avLst/>
          </a:prstGeom>
        </p:spPr>
      </p:pic>
      <p:sp>
        <p:nvSpPr>
          <p:cNvPr id="7" name="Round Diagonal Corner Rectangle 6"/>
          <p:cNvSpPr/>
          <p:nvPr/>
        </p:nvSpPr>
        <p:spPr>
          <a:xfrm>
            <a:off x="4876800" y="3733800"/>
            <a:ext cx="4114800" cy="693738"/>
          </a:xfrm>
          <a:prstGeom prst="round2DiagRect">
            <a:avLst/>
          </a:prstGeom>
          <a:solidFill>
            <a:srgbClr val="60933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en-US" sz="1820" dirty="0" smtClean="0">
                <a:latin typeface="Segoe UI" panose="020B0502040204020203" pitchFamily="34" charset="0"/>
                <a:ea typeface="Segoe UI" panose="020B0502040204020203" pitchFamily="34" charset="0"/>
                <a:cs typeface="Segoe UI" panose="020B0502040204020203" pitchFamily="34" charset="0"/>
              </a:rPr>
              <a:t>Canadian Association of Optometrists</a:t>
            </a:r>
            <a:endParaRPr lang="en-US" sz="182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 Diagonal Corner Rectangle 7"/>
          <p:cNvSpPr/>
          <p:nvPr/>
        </p:nvSpPr>
        <p:spPr>
          <a:xfrm>
            <a:off x="4899025" y="4567425"/>
            <a:ext cx="4092575" cy="1360487"/>
          </a:xfrm>
          <a:prstGeom prst="round2DiagRect">
            <a:avLst/>
          </a:prstGeom>
          <a:solidFill>
            <a:srgbClr val="009B8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en-US" sz="2800" dirty="0" smtClean="0">
                <a:latin typeface="Segoe UI" panose="020B0502040204020203" pitchFamily="34" charset="0"/>
                <a:ea typeface="Segoe UI" panose="020B0502040204020203" pitchFamily="34" charset="0"/>
                <a:cs typeface="Segoe UI" panose="020B0502040204020203" pitchFamily="34" charset="0"/>
              </a:rPr>
              <a:t>Dry Eyes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1880" y="1531625"/>
            <a:ext cx="8348450" cy="4795162"/>
          </a:xfrm>
        </p:spPr>
        <p:txBody>
          <a:bodyPr/>
          <a:lstStyle/>
          <a:p>
            <a:r>
              <a:rPr lang="en-US" sz="2400" dirty="0"/>
              <a:t>Dry eye is usually chronic and cannot be cured, but your comfort can be improved and eye health maintained through use of artificial tears. </a:t>
            </a:r>
            <a:endParaRPr lang="en-US" sz="2400" dirty="0" smtClean="0"/>
          </a:p>
          <a:p>
            <a:r>
              <a:rPr lang="en-US" sz="2400" dirty="0" smtClean="0"/>
              <a:t>For </a:t>
            </a:r>
            <a:r>
              <a:rPr lang="en-US" sz="2400" dirty="0"/>
              <a:t>more severe dry eye, gels and ointments can be used, especially at bedtime. </a:t>
            </a:r>
            <a:endParaRPr lang="en-US" sz="2400" dirty="0" smtClean="0"/>
          </a:p>
          <a:p>
            <a:endParaRPr lang="en-CA" dirty="0"/>
          </a:p>
        </p:txBody>
      </p:sp>
      <p:sp>
        <p:nvSpPr>
          <p:cNvPr id="2" name="TextBox 1"/>
          <p:cNvSpPr txBox="1"/>
          <p:nvPr/>
        </p:nvSpPr>
        <p:spPr>
          <a:xfrm>
            <a:off x="3964840" y="241410"/>
            <a:ext cx="5084965" cy="646331"/>
          </a:xfrm>
          <a:prstGeom prst="rect">
            <a:avLst/>
          </a:prstGeom>
          <a:noFill/>
        </p:spPr>
        <p:txBody>
          <a:bodyPr wrap="square" rtlCol="0">
            <a:spAutoFit/>
          </a:bodyPr>
          <a:lstStyle/>
          <a:p>
            <a:pPr algn="r"/>
            <a:r>
              <a:rPr lang="en-US" sz="3600" b="1" dirty="0">
                <a:solidFill>
                  <a:srgbClr val="00A1E4"/>
                </a:solidFill>
                <a:latin typeface="Segoe UI" panose="020B0502040204020203" pitchFamily="34" charset="0"/>
                <a:ea typeface="Segoe UI" panose="020B0502040204020203" pitchFamily="34" charset="0"/>
                <a:cs typeface="Segoe UI" panose="020B0502040204020203" pitchFamily="34" charset="0"/>
              </a:rPr>
              <a:t>Can dry eye be cured</a:t>
            </a:r>
            <a:r>
              <a:rPr lang="en-US" sz="3600" b="1" dirty="0" smtClean="0">
                <a:solidFill>
                  <a:srgbClr val="00A1E4"/>
                </a:solidFill>
                <a:latin typeface="Segoe UI" panose="020B0502040204020203" pitchFamily="34" charset="0"/>
                <a:ea typeface="Segoe UI" panose="020B0502040204020203" pitchFamily="34" charset="0"/>
                <a:cs typeface="Segoe UI" panose="020B0502040204020203" pitchFamily="34" charset="0"/>
              </a:rPr>
              <a:t>?</a:t>
            </a:r>
            <a:endParaRPr lang="en-US" sz="3600" dirty="0">
              <a:solidFill>
                <a:srgbClr val="00A1E4"/>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204" y="3277210"/>
            <a:ext cx="4164796" cy="3580790"/>
          </a:xfrm>
          <a:prstGeom prst="rect">
            <a:avLst/>
          </a:prstGeom>
        </p:spPr>
      </p:pic>
    </p:spTree>
    <p:extLst>
      <p:ext uri="{BB962C8B-B14F-4D97-AF65-F5344CB8AC3E}">
        <p14:creationId xmlns:p14="http://schemas.microsoft.com/office/powerpoint/2010/main" val="8065635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73670" y="1683415"/>
            <a:ext cx="8516710" cy="3657600"/>
          </a:xfrm>
        </p:spPr>
        <p:txBody>
          <a:bodyPr/>
          <a:lstStyle/>
          <a:p>
            <a:r>
              <a:rPr lang="en-US" sz="2400" dirty="0"/>
              <a:t>Your OD is the best source to advise on the best drops for you. </a:t>
            </a:r>
          </a:p>
          <a:p>
            <a:r>
              <a:rPr lang="en-US" sz="2400" dirty="0"/>
              <a:t>Treating any underlying systemic disease, or a change of diet to include items such as fish or flax seed oil can also be helpful at times. New prescription medications are now available to help your body produce more of it’s own tears.</a:t>
            </a:r>
          </a:p>
          <a:p>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395" y="4387422"/>
            <a:ext cx="3661260" cy="2438684"/>
          </a:xfrm>
          <a:prstGeom prst="rect">
            <a:avLst/>
          </a:prstGeom>
        </p:spPr>
      </p:pic>
      <p:sp>
        <p:nvSpPr>
          <p:cNvPr id="7" name="TextBox 6"/>
          <p:cNvSpPr txBox="1"/>
          <p:nvPr/>
        </p:nvSpPr>
        <p:spPr>
          <a:xfrm>
            <a:off x="3298255" y="317305"/>
            <a:ext cx="5692125" cy="646331"/>
          </a:xfrm>
          <a:prstGeom prst="rect">
            <a:avLst/>
          </a:prstGeom>
          <a:noFill/>
        </p:spPr>
        <p:txBody>
          <a:bodyPr wrap="square" rtlCol="0">
            <a:spAutoFit/>
          </a:bodyPr>
          <a:lstStyle/>
          <a:p>
            <a:pPr algn="r"/>
            <a:r>
              <a:rPr lang="en-US" sz="3600" b="1" dirty="0">
                <a:solidFill>
                  <a:srgbClr val="00A1E4"/>
                </a:solidFill>
                <a:latin typeface="Segoe UI" panose="020B0502040204020203" pitchFamily="34" charset="0"/>
                <a:ea typeface="Segoe UI" panose="020B0502040204020203" pitchFamily="34" charset="0"/>
                <a:cs typeface="Segoe UI" panose="020B0502040204020203" pitchFamily="34" charset="0"/>
              </a:rPr>
              <a:t>Can dry eye be cured</a:t>
            </a:r>
            <a:r>
              <a:rPr lang="en-US" sz="3600" b="1" dirty="0" smtClean="0">
                <a:solidFill>
                  <a:srgbClr val="00A1E4"/>
                </a:solidFill>
                <a:latin typeface="Segoe UI" panose="020B0502040204020203" pitchFamily="34" charset="0"/>
                <a:ea typeface="Segoe UI" panose="020B0502040204020203" pitchFamily="34" charset="0"/>
                <a:cs typeface="Segoe UI" panose="020B0502040204020203" pitchFamily="34" charset="0"/>
              </a:rPr>
              <a:t>?</a:t>
            </a:r>
            <a:endParaRPr lang="en-US" sz="3600" dirty="0">
              <a:solidFill>
                <a:srgbClr val="00A1E4"/>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336158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8280" y="1303940"/>
            <a:ext cx="9172280" cy="5554060"/>
          </a:xfrm>
          <a:solidFill>
            <a:srgbClr val="71AE44"/>
          </a:solidFill>
        </p:spPr>
        <p:txBody>
          <a:bodyPr/>
          <a:lstStyle/>
          <a:p>
            <a:pPr marL="0" indent="0">
              <a:buNone/>
            </a:pPr>
            <a:endParaRPr lang="en-US" sz="4400" dirty="0">
              <a:solidFill>
                <a:schemeClr val="bg1"/>
              </a:solidFill>
            </a:endParaRPr>
          </a:p>
          <a:p>
            <a:pPr marL="0" indent="0">
              <a:buNone/>
            </a:pPr>
            <a:endParaRPr lang="en-US" sz="4400" b="1" dirty="0" smtClean="0">
              <a:solidFill>
                <a:schemeClr val="bg1"/>
              </a:solidFill>
            </a:endParaRPr>
          </a:p>
          <a:p>
            <a:pPr marL="0" indent="0" algn="ctr">
              <a:buNone/>
            </a:pPr>
            <a:r>
              <a:rPr lang="en-US" sz="4400" b="1" dirty="0">
                <a:solidFill>
                  <a:schemeClr val="bg1"/>
                </a:solidFill>
              </a:rPr>
              <a:t>Will dry eye harm my eyes?</a:t>
            </a:r>
            <a:endParaRPr lang="en-US" sz="4400" dirty="0">
              <a:solidFill>
                <a:schemeClr val="bg1"/>
              </a:solidFill>
            </a:endParaRPr>
          </a:p>
        </p:txBody>
      </p:sp>
    </p:spTree>
    <p:extLst>
      <p:ext uri="{BB962C8B-B14F-4D97-AF65-F5344CB8AC3E}">
        <p14:creationId xmlns:p14="http://schemas.microsoft.com/office/powerpoint/2010/main" val="32398398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995" y="314324"/>
            <a:ext cx="5615543" cy="989615"/>
          </a:xfrm>
        </p:spPr>
        <p:txBody>
          <a:bodyPr/>
          <a:lstStyle/>
          <a:p>
            <a:pPr algn="r"/>
            <a:r>
              <a:rPr lang="en-US" sz="3600" b="1" dirty="0"/>
              <a:t>Will dry eye harm my eyes?</a:t>
            </a:r>
            <a:endParaRPr lang="en-US" sz="3600" dirty="0"/>
          </a:p>
        </p:txBody>
      </p:sp>
      <p:sp>
        <p:nvSpPr>
          <p:cNvPr id="3" name="Content Placeholder 2"/>
          <p:cNvSpPr>
            <a:spLocks noGrp="1"/>
          </p:cNvSpPr>
          <p:nvPr>
            <p:ph idx="1"/>
          </p:nvPr>
        </p:nvSpPr>
        <p:spPr>
          <a:xfrm>
            <a:off x="520078" y="1379835"/>
            <a:ext cx="8229600" cy="4781385"/>
          </a:xfrm>
        </p:spPr>
        <p:txBody>
          <a:bodyPr/>
          <a:lstStyle/>
          <a:p>
            <a:r>
              <a:rPr lang="en-US" sz="2400" dirty="0"/>
              <a:t>If dry eye is left untreated, it can be harmful. </a:t>
            </a:r>
            <a:endParaRPr lang="en-US" sz="2400" dirty="0" smtClean="0"/>
          </a:p>
          <a:p>
            <a:r>
              <a:rPr lang="en-US" sz="2400" dirty="0" smtClean="0"/>
              <a:t>Excessive </a:t>
            </a:r>
            <a:r>
              <a:rPr lang="en-US" sz="2400" dirty="0"/>
              <a:t>dry eye can damage tissue and possibly scar the sensitive corneal tissues of your eye, impairing vision. </a:t>
            </a:r>
            <a:endParaRPr lang="en-US" sz="2400" dirty="0" smtClean="0"/>
          </a:p>
          <a:p>
            <a:r>
              <a:rPr lang="en-US" sz="2400" dirty="0" smtClean="0"/>
              <a:t>Dry </a:t>
            </a:r>
            <a:r>
              <a:rPr lang="en-US" sz="2400" dirty="0"/>
              <a:t>eye can make contact lens wear more difficult due to increased irritation and greater chance of eye </a:t>
            </a:r>
            <a:r>
              <a:rPr lang="en-US" sz="2400" dirty="0" smtClean="0"/>
              <a:t>infection.</a:t>
            </a:r>
          </a:p>
          <a:p>
            <a:r>
              <a:rPr lang="en-US" sz="2400" dirty="0" smtClean="0"/>
              <a:t>To </a:t>
            </a:r>
            <a:r>
              <a:rPr lang="en-US" sz="2400" dirty="0"/>
              <a:t>keep dry eye symptoms in check, you and your Doctor of Optometry need to work together. Follow your </a:t>
            </a:r>
            <a:r>
              <a:rPr lang="en-US" sz="2400" dirty="0" smtClean="0"/>
              <a:t>OD’s instructions </a:t>
            </a:r>
            <a:r>
              <a:rPr lang="en-US" sz="2400" dirty="0"/>
              <a:t>carefully.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32"/>
          <a:stretch/>
        </p:blipFill>
        <p:spPr>
          <a:xfrm>
            <a:off x="2927241" y="4600330"/>
            <a:ext cx="3415275" cy="2016260"/>
          </a:xfrm>
          <a:prstGeom prst="rect">
            <a:avLst/>
          </a:prstGeom>
        </p:spPr>
      </p:pic>
    </p:spTree>
    <p:extLst>
      <p:ext uri="{BB962C8B-B14F-4D97-AF65-F5344CB8AC3E}">
        <p14:creationId xmlns:p14="http://schemas.microsoft.com/office/powerpoint/2010/main" val="10695724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735" y="201969"/>
            <a:ext cx="4780698" cy="989615"/>
          </a:xfrm>
        </p:spPr>
        <p:txBody>
          <a:bodyPr/>
          <a:lstStyle/>
          <a:p>
            <a:pPr algn="r"/>
            <a:r>
              <a:rPr lang="en-CA" sz="3600" b="1" dirty="0"/>
              <a:t>What is dry eye</a:t>
            </a:r>
            <a:r>
              <a:rPr lang="en-CA" sz="3600" b="1" dirty="0" smtClean="0"/>
              <a:t>?</a:t>
            </a:r>
            <a:endParaRPr lang="en-CA" sz="3600" b="1" dirty="0"/>
          </a:p>
        </p:txBody>
      </p:sp>
      <p:sp>
        <p:nvSpPr>
          <p:cNvPr id="3" name="Content Placeholder 2"/>
          <p:cNvSpPr>
            <a:spLocks noGrp="1"/>
          </p:cNvSpPr>
          <p:nvPr>
            <p:ph idx="1"/>
          </p:nvPr>
        </p:nvSpPr>
        <p:spPr>
          <a:xfrm>
            <a:off x="515938" y="1303939"/>
            <a:ext cx="8229600" cy="4781385"/>
          </a:xfrm>
        </p:spPr>
        <p:txBody>
          <a:bodyPr/>
          <a:lstStyle/>
          <a:p>
            <a:pPr marL="0" indent="0" algn="ctr">
              <a:buNone/>
            </a:pPr>
            <a:r>
              <a:rPr lang="en-US" sz="2400" dirty="0" smtClean="0"/>
              <a:t>The </a:t>
            </a:r>
            <a:r>
              <a:rPr lang="en-US" sz="2400" dirty="0"/>
              <a:t>tears your eyes normally produce are necessary for overall eye health and clear vision. Dry eye occurs when your eyes do not produce enough tears or produce tears that do not have the proper chemical composition.</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652" y="3504895"/>
            <a:ext cx="4776987" cy="3187591"/>
          </a:xfrm>
          <a:prstGeom prst="rect">
            <a:avLst/>
          </a:prstGeom>
        </p:spPr>
      </p:pic>
    </p:spTree>
    <p:extLst>
      <p:ext uri="{BB962C8B-B14F-4D97-AF65-F5344CB8AC3E}">
        <p14:creationId xmlns:p14="http://schemas.microsoft.com/office/powerpoint/2010/main" val="31538870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en-US" altLang="en-US" sz="4400" dirty="0" smtClean="0">
              <a:solidFill>
                <a:schemeClr val="bg1"/>
              </a:solidFill>
            </a:endParaRPr>
          </a:p>
          <a:p>
            <a:pPr marL="0" indent="0" algn="ctr">
              <a:buNone/>
            </a:pPr>
            <a:endParaRPr lang="en-US" sz="4400" b="1" dirty="0" smtClean="0">
              <a:solidFill>
                <a:srgbClr val="FFFFFF"/>
              </a:solidFill>
            </a:endParaRPr>
          </a:p>
          <a:p>
            <a:pPr marL="0" indent="0" algn="ctr">
              <a:buNone/>
            </a:pPr>
            <a:r>
              <a:rPr lang="en-US" sz="4400" b="1" dirty="0">
                <a:solidFill>
                  <a:srgbClr val="FFFFFF"/>
                </a:solidFill>
              </a:rPr>
              <a:t>What causes dry eye?</a:t>
            </a:r>
            <a:endParaRPr lang="en-US" sz="4400" dirty="0">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470" y="25074"/>
            <a:ext cx="5311963" cy="989615"/>
          </a:xfrm>
        </p:spPr>
        <p:txBody>
          <a:bodyPr/>
          <a:lstStyle/>
          <a:p>
            <a:pPr algn="r"/>
            <a:r>
              <a:rPr lang="en-CA" sz="3600" b="1" dirty="0" smtClean="0"/>
              <a:t>What causes dry eyes?</a:t>
            </a:r>
            <a:endParaRPr lang="en-CA" sz="3600" b="1" dirty="0"/>
          </a:p>
        </p:txBody>
      </p:sp>
      <p:sp>
        <p:nvSpPr>
          <p:cNvPr id="3" name="Content Placeholder 2"/>
          <p:cNvSpPr>
            <a:spLocks noGrp="1"/>
          </p:cNvSpPr>
          <p:nvPr>
            <p:ph idx="1"/>
          </p:nvPr>
        </p:nvSpPr>
        <p:spPr>
          <a:xfrm>
            <a:off x="523876" y="1152150"/>
            <a:ext cx="8229600" cy="5236755"/>
          </a:xfrm>
        </p:spPr>
        <p:txBody>
          <a:bodyPr/>
          <a:lstStyle/>
          <a:p>
            <a:r>
              <a:rPr lang="en-US" sz="2800" dirty="0"/>
              <a:t>Dry eye symptoms can result </a:t>
            </a:r>
            <a:r>
              <a:rPr lang="en-US" sz="2800" dirty="0" smtClean="0"/>
              <a:t>from</a:t>
            </a:r>
          </a:p>
          <a:p>
            <a:pPr lvl="1">
              <a:buFont typeface="Arial" panose="020B0604020202020204" pitchFamily="34" charset="0"/>
              <a:buChar char="•"/>
            </a:pPr>
            <a:r>
              <a:rPr lang="en-US" sz="2400" dirty="0" smtClean="0"/>
              <a:t> </a:t>
            </a:r>
            <a:r>
              <a:rPr lang="en-US" sz="2400" dirty="0"/>
              <a:t>the normal aging process, </a:t>
            </a:r>
            <a:endParaRPr lang="en-US" sz="2400" dirty="0" smtClean="0"/>
          </a:p>
          <a:p>
            <a:pPr lvl="1">
              <a:buFont typeface="Arial" panose="020B0604020202020204" pitchFamily="34" charset="0"/>
              <a:buChar char="•"/>
            </a:pPr>
            <a:r>
              <a:rPr lang="en-US" sz="2400" dirty="0" smtClean="0"/>
              <a:t>hormonal </a:t>
            </a:r>
            <a:r>
              <a:rPr lang="en-US" sz="2400" dirty="0"/>
              <a:t>changes, </a:t>
            </a:r>
            <a:endParaRPr lang="en-US" sz="2400" dirty="0" smtClean="0"/>
          </a:p>
          <a:p>
            <a:pPr lvl="1">
              <a:buFont typeface="Arial" panose="020B0604020202020204" pitchFamily="34" charset="0"/>
              <a:buChar char="•"/>
            </a:pPr>
            <a:r>
              <a:rPr lang="en-US" sz="2400" dirty="0" smtClean="0"/>
              <a:t>exposure </a:t>
            </a:r>
            <a:r>
              <a:rPr lang="en-US" sz="2400" dirty="0"/>
              <a:t>to certain environmental conditions, problems with normal </a:t>
            </a:r>
            <a:r>
              <a:rPr lang="en-US" sz="2400" dirty="0" smtClean="0"/>
              <a:t>blinking</a:t>
            </a:r>
          </a:p>
          <a:p>
            <a:pPr lvl="1">
              <a:buFont typeface="Arial" panose="020B0604020202020204" pitchFamily="34" charset="0"/>
              <a:buChar char="•"/>
            </a:pPr>
            <a:r>
              <a:rPr lang="en-US" sz="2400" dirty="0" smtClean="0"/>
              <a:t>from </a:t>
            </a:r>
            <a:r>
              <a:rPr lang="en-US" sz="2400" dirty="0"/>
              <a:t>medications such as </a:t>
            </a:r>
            <a:r>
              <a:rPr lang="en-US" sz="2400" dirty="0" smtClean="0"/>
              <a:t>antihistamines, oral </a:t>
            </a:r>
            <a:r>
              <a:rPr lang="en-US" sz="2400" dirty="0"/>
              <a:t>contraceptives or </a:t>
            </a:r>
            <a:r>
              <a:rPr lang="en-US" sz="2400" dirty="0" smtClean="0"/>
              <a:t>antidepressants</a:t>
            </a:r>
          </a:p>
          <a:p>
            <a:pPr>
              <a:buFont typeface="Arial" panose="020B0604020202020204" pitchFamily="34" charset="0"/>
              <a:buChar char="•"/>
            </a:pPr>
            <a:r>
              <a:rPr lang="en-US" sz="3200" dirty="0" smtClean="0"/>
              <a:t>Dry </a:t>
            </a:r>
            <a:r>
              <a:rPr lang="en-US" sz="3200" dirty="0"/>
              <a:t>eye can also be symptomatic of general health problems, such as arthritis, or can result from UV exposure and environmental irritants.</a:t>
            </a:r>
          </a:p>
        </p:txBody>
      </p:sp>
    </p:spTree>
    <p:extLst>
      <p:ext uri="{BB962C8B-B14F-4D97-AF65-F5344CB8AC3E}">
        <p14:creationId xmlns:p14="http://schemas.microsoft.com/office/powerpoint/2010/main" val="1649412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endParaRPr lang="en-CA" altLang="en-US" sz="3600" dirty="0" smtClean="0"/>
          </a:p>
        </p:txBody>
      </p:sp>
      <p:sp>
        <p:nvSpPr>
          <p:cNvPr id="6" name="Rectangle 3"/>
          <p:cNvSpPr txBox="1">
            <a:spLocks noChangeArrowheads="1"/>
          </p:cNvSpPr>
          <p:nvPr/>
        </p:nvSpPr>
        <p:spPr bwMode="auto">
          <a:xfrm>
            <a:off x="0" y="1376363"/>
            <a:ext cx="9144000"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US" altLang="en-US" dirty="0" smtClean="0">
              <a:solidFill>
                <a:schemeClr val="bg1"/>
              </a:solidFill>
            </a:endParaRPr>
          </a:p>
          <a:p>
            <a:pPr marL="0" indent="0" algn="ctr">
              <a:buNone/>
            </a:pPr>
            <a:endParaRPr lang="en-US" dirty="0">
              <a:solidFill>
                <a:schemeClr val="bg1"/>
              </a:solidFill>
            </a:endParaRPr>
          </a:p>
          <a:p>
            <a:pPr marL="0" indent="0">
              <a:buNone/>
            </a:pPr>
            <a:endParaRPr lang="en-US" sz="4000" dirty="0"/>
          </a:p>
          <a:p>
            <a:pPr marL="0" indent="0" algn="ctr">
              <a:buNone/>
            </a:pPr>
            <a:r>
              <a:rPr lang="en-US" sz="4000" b="1" dirty="0">
                <a:solidFill>
                  <a:srgbClr val="FFFFFF"/>
                </a:solidFill>
              </a:rPr>
              <a:t>What are signs/symptoms of dry eye?</a:t>
            </a:r>
            <a:endParaRPr lang="en-US" sz="4000" dirty="0">
              <a:solidFill>
                <a:srgbClr val="FFFFFF"/>
              </a:solidFill>
            </a:endParaRPr>
          </a:p>
          <a:p>
            <a:pPr marL="0" indent="0" eaLnBrk="1" hangingPunct="1">
              <a:buFontTx/>
              <a:buNone/>
              <a:defRPr/>
            </a:pPr>
            <a:endParaRPr lang="en-CA"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What </a:t>
            </a:r>
            <a:r>
              <a:rPr lang="en-US" sz="2800" b="1" dirty="0"/>
              <a:t>are signs/symptoms of dry eye</a:t>
            </a:r>
            <a:r>
              <a:rPr lang="en-US" sz="2800" b="1" dirty="0" smtClean="0"/>
              <a:t>?</a:t>
            </a:r>
            <a:r>
              <a:rPr lang="en-US" sz="2800" dirty="0"/>
              <a:t> </a:t>
            </a:r>
          </a:p>
        </p:txBody>
      </p:sp>
      <p:sp>
        <p:nvSpPr>
          <p:cNvPr id="3" name="Content Placeholder 2"/>
          <p:cNvSpPr>
            <a:spLocks noGrp="1"/>
          </p:cNvSpPr>
          <p:nvPr>
            <p:ph idx="1"/>
          </p:nvPr>
        </p:nvSpPr>
        <p:spPr/>
        <p:txBody>
          <a:bodyPr/>
          <a:lstStyle/>
          <a:p>
            <a:r>
              <a:rPr lang="en-US" sz="2400" dirty="0" smtClean="0"/>
              <a:t>The </a:t>
            </a:r>
            <a:r>
              <a:rPr lang="en-US" sz="2400" dirty="0"/>
              <a:t>common signs and symptoms of dry eye </a:t>
            </a:r>
            <a:r>
              <a:rPr lang="en-US" sz="2400" dirty="0" smtClean="0"/>
              <a:t>include:</a:t>
            </a:r>
          </a:p>
          <a:p>
            <a:pPr lvl="1">
              <a:buFont typeface="Arial" panose="020B0604020202020204" pitchFamily="34" charset="0"/>
              <a:buChar char="•"/>
            </a:pPr>
            <a:r>
              <a:rPr lang="en-US" sz="2000" dirty="0" smtClean="0"/>
              <a:t> </a:t>
            </a:r>
            <a:r>
              <a:rPr lang="en-US" sz="2000" dirty="0"/>
              <a:t>stinging, </a:t>
            </a:r>
            <a:endParaRPr lang="en-US" sz="2000" dirty="0" smtClean="0"/>
          </a:p>
          <a:p>
            <a:pPr lvl="1">
              <a:buFont typeface="Arial" panose="020B0604020202020204" pitchFamily="34" charset="0"/>
              <a:buChar char="•"/>
            </a:pPr>
            <a:r>
              <a:rPr lang="en-US" sz="2000" dirty="0" smtClean="0"/>
              <a:t>gritty</a:t>
            </a:r>
            <a:r>
              <a:rPr lang="en-US" sz="2000" dirty="0"/>
              <a:t>, </a:t>
            </a:r>
            <a:endParaRPr lang="en-US" sz="2000" dirty="0" smtClean="0"/>
          </a:p>
          <a:p>
            <a:pPr lvl="1">
              <a:buFont typeface="Arial" panose="020B0604020202020204" pitchFamily="34" charset="0"/>
              <a:buChar char="•"/>
            </a:pPr>
            <a:r>
              <a:rPr lang="en-US" sz="2000" dirty="0" smtClean="0"/>
              <a:t>scratchy </a:t>
            </a:r>
          </a:p>
          <a:p>
            <a:pPr lvl="1">
              <a:buFont typeface="Arial" panose="020B0604020202020204" pitchFamily="34" charset="0"/>
              <a:buChar char="•"/>
            </a:pPr>
            <a:r>
              <a:rPr lang="en-US" sz="2000" dirty="0" smtClean="0"/>
              <a:t>fluctuating vision</a:t>
            </a:r>
          </a:p>
          <a:p>
            <a:pPr lvl="1">
              <a:buFont typeface="Arial" panose="020B0604020202020204" pitchFamily="34" charset="0"/>
              <a:buChar char="•"/>
            </a:pPr>
            <a:r>
              <a:rPr lang="en-US" sz="2000" dirty="0" smtClean="0"/>
              <a:t>sometimes </a:t>
            </a:r>
            <a:r>
              <a:rPr lang="en-US" sz="2000" dirty="0"/>
              <a:t>having a burning feeling or a feeling of something foreign within the </a:t>
            </a:r>
            <a:r>
              <a:rPr lang="en-US" sz="2000" dirty="0" smtClean="0"/>
              <a:t>eye</a:t>
            </a:r>
            <a:r>
              <a:rPr lang="en-US" sz="2400" dirty="0" smtClean="0"/>
              <a:t> </a:t>
            </a:r>
          </a:p>
          <a:p>
            <a:pPr lvl="1">
              <a:buFont typeface="Arial" panose="020B0604020202020204" pitchFamily="34" charset="0"/>
              <a:buChar char="•"/>
            </a:pPr>
            <a:r>
              <a:rPr lang="en-US" sz="2000" dirty="0" smtClean="0"/>
              <a:t>Some </a:t>
            </a:r>
            <a:r>
              <a:rPr lang="en-US" sz="2000" dirty="0"/>
              <a:t>people experience tearing as a result of dry </a:t>
            </a:r>
            <a:r>
              <a:rPr lang="en-US" sz="2000" dirty="0" smtClean="0"/>
              <a:t>eye</a:t>
            </a:r>
          </a:p>
          <a:p>
            <a:r>
              <a:rPr lang="en-US" sz="2400" dirty="0" smtClean="0"/>
              <a:t> This is a natural reflex of the eyes to create more tears to comfort the eye in response to dryness.</a:t>
            </a:r>
          </a:p>
          <a:p>
            <a:pPr marL="457200" lvl="1" indent="0">
              <a:buNone/>
            </a:pPr>
            <a:endParaRPr lang="en-US" sz="1600" dirty="0" smtClean="0"/>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2430" y="5174585"/>
            <a:ext cx="1684630" cy="1683415"/>
          </a:xfrm>
          <a:prstGeom prst="rect">
            <a:avLst/>
          </a:prstGeom>
        </p:spPr>
      </p:pic>
    </p:spTree>
    <p:extLst>
      <p:ext uri="{BB962C8B-B14F-4D97-AF65-F5344CB8AC3E}">
        <p14:creationId xmlns:p14="http://schemas.microsoft.com/office/powerpoint/2010/main" val="23432506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0" y="165100"/>
            <a:ext cx="4356100" cy="838200"/>
          </a:xfrm>
        </p:spPr>
        <p:txBody>
          <a:bodyPr/>
          <a:lstStyle/>
          <a:p>
            <a:pPr eaLnBrk="1" hangingPunct="1"/>
            <a:endParaRPr lang="en-CA" altLang="en-US" dirty="0" smtClean="0"/>
          </a:p>
        </p:txBody>
      </p:sp>
      <p:sp>
        <p:nvSpPr>
          <p:cNvPr id="40963" name="Rectangle 3"/>
          <p:cNvSpPr>
            <a:spLocks noGrp="1" noChangeArrowheads="1"/>
          </p:cNvSpPr>
          <p:nvPr>
            <p:ph type="body" sz="half" idx="1"/>
          </p:nvPr>
        </p:nvSpPr>
        <p:spPr>
          <a:xfrm>
            <a:off x="0" y="1228725"/>
            <a:ext cx="9144000" cy="5629275"/>
          </a:xfrm>
          <a:solidFill>
            <a:srgbClr val="7E1022"/>
          </a:solidFill>
        </p:spPr>
        <p:txBody>
          <a:bodyPr/>
          <a:lstStyle/>
          <a:p>
            <a:pPr eaLnBrk="1" hangingPunct="1"/>
            <a:endParaRPr lang="en-US" altLang="en-US" dirty="0" smtClean="0">
              <a:solidFill>
                <a:schemeClr val="bg1"/>
              </a:solidFill>
            </a:endParaRPr>
          </a:p>
          <a:p>
            <a:pPr eaLnBrk="1" hangingPunct="1"/>
            <a:endParaRPr lang="en-US" altLang="en-US" dirty="0" smtClean="0">
              <a:solidFill>
                <a:schemeClr val="bg1"/>
              </a:solidFill>
            </a:endParaRPr>
          </a:p>
          <a:p>
            <a:pPr marL="0" indent="0">
              <a:buNone/>
            </a:pPr>
            <a:endParaRPr lang="en-US" sz="4400" dirty="0"/>
          </a:p>
          <a:p>
            <a:pPr marL="0" indent="0" algn="ctr">
              <a:buNone/>
            </a:pPr>
            <a:r>
              <a:rPr lang="en-US" sz="4400" b="1" dirty="0">
                <a:solidFill>
                  <a:srgbClr val="FFFFFF"/>
                </a:solidFill>
              </a:rPr>
              <a:t>How is dry eye diagnosed?</a:t>
            </a:r>
            <a:r>
              <a:rPr lang="en-US" sz="4400" dirty="0">
                <a:solidFill>
                  <a:srgbClr val="FFFFFF"/>
                </a:solidFill>
              </a:rPr>
              <a:t> </a:t>
            </a:r>
            <a:endParaRPr lang="en-CA" altLang="en-US" dirty="0" smtClean="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100" y="165515"/>
            <a:ext cx="5708900" cy="758950"/>
          </a:xfrm>
        </p:spPr>
        <p:txBody>
          <a:bodyPr/>
          <a:lstStyle/>
          <a:p>
            <a:pPr marL="0" indent="0" algn="r"/>
            <a:r>
              <a:rPr lang="en-US" sz="3200" b="1" dirty="0">
                <a:solidFill>
                  <a:srgbClr val="00A1E4"/>
                </a:solidFill>
              </a:rPr>
              <a:t>How is dry eye diagnosed?</a:t>
            </a:r>
            <a:r>
              <a:rPr lang="en-US" sz="3200" dirty="0">
                <a:solidFill>
                  <a:srgbClr val="00A1E4"/>
                </a:solidFill>
              </a:rPr>
              <a:t> </a:t>
            </a:r>
            <a:endParaRPr lang="en-CA" altLang="en-US" sz="3200" dirty="0">
              <a:solidFill>
                <a:srgbClr val="00A1E4"/>
              </a:solidFill>
            </a:endParaRPr>
          </a:p>
        </p:txBody>
      </p:sp>
      <p:sp>
        <p:nvSpPr>
          <p:cNvPr id="3" name="Text Placeholder 2"/>
          <p:cNvSpPr>
            <a:spLocks noGrp="1"/>
          </p:cNvSpPr>
          <p:nvPr>
            <p:ph type="body" sz="half" idx="1"/>
          </p:nvPr>
        </p:nvSpPr>
        <p:spPr>
          <a:xfrm>
            <a:off x="397775" y="924465"/>
            <a:ext cx="8500239" cy="5009070"/>
          </a:xfrm>
        </p:spPr>
        <p:txBody>
          <a:bodyPr/>
          <a:lstStyle/>
          <a:p>
            <a:r>
              <a:rPr lang="en-US" sz="2400" dirty="0" smtClean="0"/>
              <a:t>Your OD will ask questions </a:t>
            </a:r>
            <a:r>
              <a:rPr lang="en-US" sz="2400" dirty="0"/>
              <a:t>about your general health, your use of medications and your </a:t>
            </a:r>
            <a:r>
              <a:rPr lang="en-US" sz="2400" dirty="0" smtClean="0"/>
              <a:t>home/work </a:t>
            </a:r>
            <a:r>
              <a:rPr lang="en-US" sz="2400" dirty="0"/>
              <a:t>environments to determine any factors which may be causing dry eye symptoms. </a:t>
            </a:r>
            <a:endParaRPr lang="en-US" sz="2400" dirty="0" smtClean="0"/>
          </a:p>
          <a:p>
            <a:r>
              <a:rPr lang="en-US" sz="2400" dirty="0" smtClean="0"/>
              <a:t>The </a:t>
            </a:r>
            <a:r>
              <a:rPr lang="en-US" sz="2400" dirty="0"/>
              <a:t>use of </a:t>
            </a:r>
            <a:r>
              <a:rPr lang="en-US" sz="2400" dirty="0" smtClean="0"/>
              <a:t>a </a:t>
            </a:r>
            <a:r>
              <a:rPr lang="en-US" sz="2400" dirty="0"/>
              <a:t>slit lamp, in conjunction with special dyes, will allow your </a:t>
            </a:r>
            <a:r>
              <a:rPr lang="en-US" sz="2400" dirty="0" smtClean="0"/>
              <a:t>OD to </a:t>
            </a:r>
            <a:r>
              <a:rPr lang="en-US" sz="2400" dirty="0"/>
              <a:t>evaluate the quality, the amount and the distribution of tears to detect signs of dry eyes.</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255" y="3737852"/>
            <a:ext cx="4477805" cy="2984105"/>
          </a:xfrm>
          <a:prstGeom prst="rect">
            <a:avLst/>
          </a:prstGeom>
        </p:spPr>
      </p:pic>
    </p:spTree>
    <p:extLst>
      <p:ext uri="{BB962C8B-B14F-4D97-AF65-F5344CB8AC3E}">
        <p14:creationId xmlns:p14="http://schemas.microsoft.com/office/powerpoint/2010/main" val="18800326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0" y="1228045"/>
            <a:ext cx="9144000" cy="5629955"/>
          </a:xfrm>
          <a:solidFill>
            <a:srgbClr val="F15F22"/>
          </a:solidFill>
        </p:spPr>
        <p:txBody>
          <a:bodyPr/>
          <a:lstStyle/>
          <a:p>
            <a:pPr lvl="1" eaLnBrk="1" hangingPunct="1">
              <a:defRPr/>
            </a:pPr>
            <a:endParaRPr lang="en-US" altLang="en-US" dirty="0" smtClean="0"/>
          </a:p>
          <a:p>
            <a:pPr lvl="1" eaLnBrk="1" hangingPunct="1">
              <a:defRPr/>
            </a:pPr>
            <a:endParaRPr lang="en-US" altLang="en-US" dirty="0"/>
          </a:p>
          <a:p>
            <a:pPr marL="0" indent="0" algn="ctr">
              <a:buNone/>
            </a:pPr>
            <a:r>
              <a:rPr lang="en-US" sz="4000" b="1" dirty="0">
                <a:solidFill>
                  <a:schemeClr val="bg1"/>
                </a:solidFill>
              </a:rPr>
              <a:t>Can dry eye be cured?</a:t>
            </a:r>
            <a:endParaRPr lang="en-US" sz="4000"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9643</TotalTime>
  <Words>505</Words>
  <Application>Microsoft Office PowerPoint</Application>
  <PresentationFormat>On-screen Show (4:3)</PresentationFormat>
  <Paragraphs>60</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Segoe UI</vt:lpstr>
      <vt:lpstr>Times New Roman</vt:lpstr>
      <vt:lpstr>Default Design</vt:lpstr>
      <vt:lpstr>PowerPoint Presentation</vt:lpstr>
      <vt:lpstr>What is dry eye?</vt:lpstr>
      <vt:lpstr>PowerPoint Presentation</vt:lpstr>
      <vt:lpstr>What causes dry eyes?</vt:lpstr>
      <vt:lpstr>PowerPoint Presentation</vt:lpstr>
      <vt:lpstr>What are signs/symptoms of dry eye? </vt:lpstr>
      <vt:lpstr>PowerPoint Presentation</vt:lpstr>
      <vt:lpstr>How is dry eye diagnosed? </vt:lpstr>
      <vt:lpstr>PowerPoint Presentation</vt:lpstr>
      <vt:lpstr>PowerPoint Presentation</vt:lpstr>
      <vt:lpstr>PowerPoint Presentation</vt:lpstr>
      <vt:lpstr>PowerPoint Presentation</vt:lpstr>
      <vt:lpstr>Will dry eye harm my eyes?</vt:lpstr>
    </vt:vector>
  </TitlesOfParts>
  <Company>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Doris</dc:creator>
  <cp:lastModifiedBy>Debra Yearwood</cp:lastModifiedBy>
  <cp:revision>146</cp:revision>
  <dcterms:created xsi:type="dcterms:W3CDTF">2003-08-01T17:53:20Z</dcterms:created>
  <dcterms:modified xsi:type="dcterms:W3CDTF">2016-04-04T15:47:20Z</dcterms:modified>
</cp:coreProperties>
</file>