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9" r:id="rId3"/>
    <p:sldId id="310" r:id="rId4"/>
    <p:sldId id="340" r:id="rId5"/>
    <p:sldId id="316" r:id="rId6"/>
    <p:sldId id="341" r:id="rId7"/>
    <p:sldId id="328" r:id="rId8"/>
    <p:sldId id="342" r:id="rId9"/>
    <p:sldId id="338" r:id="rId10"/>
    <p:sldId id="343" r:id="rId11"/>
    <p:sldId id="350" r:id="rId12"/>
    <p:sldId id="344" r:id="rId13"/>
    <p:sldId id="349" r:id="rId14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A1E4"/>
    <a:srgbClr val="609331"/>
    <a:srgbClr val="009B8A"/>
    <a:srgbClr val="A73C96"/>
    <a:srgbClr val="F15F22"/>
    <a:srgbClr val="71AE44"/>
    <a:srgbClr val="7E1022"/>
    <a:srgbClr val="71AE3A"/>
    <a:srgbClr val="45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73" autoAdjust="0"/>
    <p:restoredTop sz="90857" autoAdjust="0"/>
  </p:normalViewPr>
  <p:slideViewPr>
    <p:cSldViewPr>
      <p:cViewPr varScale="1">
        <p:scale>
          <a:sx n="110" d="100"/>
          <a:sy n="110" d="100"/>
        </p:scale>
        <p:origin x="-24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notesViewPr>
    <p:cSldViewPr>
      <p:cViewPr varScale="1">
        <p:scale>
          <a:sx n="82" d="100"/>
          <a:sy n="82" d="100"/>
        </p:scale>
        <p:origin x="-3852" y="-102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F93FEA-EAF5-4F61-A404-29729A9781BD}" type="slidenum">
              <a:rPr lang="en-US" altLang="en-US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50061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28F568-A01F-4173-BAF6-43296F6DEE4A}" type="slidenum">
              <a:rPr lang="en-US" altLang="en-US"/>
              <a:pPr>
                <a:defRPr/>
              </a:pPr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58748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F34E65A3-D5E1-47D0-99E3-75CB9CF5D364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849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10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18522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11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04741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92761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13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1977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2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31505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70241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4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91612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21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6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00318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5DEB5240-7E9C-4FD4-A5E6-D9D8C4F42BC8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22305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8F568-A01F-4173-BAF6-43296F6DEE4A}" type="slidenum">
              <a:rPr lang="en-US" altLang="en-US" smtClean="0"/>
              <a:pPr>
                <a:defRPr/>
              </a:pPr>
              <a:t>8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13346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6097389C-44B6-4487-ADF8-799AFF82E895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fr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4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818" r="13725" b="11818"/>
          <a:stretch>
            <a:fillRect/>
          </a:stretch>
        </p:blipFill>
        <p:spPr bwMode="auto"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02975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49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45" y="314324"/>
            <a:ext cx="4856593" cy="129319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1269F01-1FC2-4C1B-BAE3-AEC4E5EF725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4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9247B05-0CBB-4C1E-B5A6-6BD0F4BDE31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6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050" y="241410"/>
            <a:ext cx="4949950" cy="1366110"/>
          </a:xfr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01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840" y="314324"/>
            <a:ext cx="4780698" cy="9896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607520"/>
            <a:ext cx="8229600" cy="47813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8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3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3949"/>
            <a:ext cx="4098025" cy="12176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20885"/>
            <a:ext cx="7886700" cy="10698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5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6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13" y="842165"/>
            <a:ext cx="2949575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42165"/>
            <a:ext cx="4629150" cy="5411788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473" y="2442365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0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EFDB001-D334-4CEF-8C70-6CC35A6A3C0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0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9425"/>
            <a:ext cx="8229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7" name="Group 19"/>
          <p:cNvGrpSpPr>
            <a:grpSpLocks/>
          </p:cNvGrpSpPr>
          <p:nvPr userDrawn="1"/>
        </p:nvGrpSpPr>
        <p:grpSpPr bwMode="auto">
          <a:xfrm>
            <a:off x="0" y="0"/>
            <a:ext cx="647700" cy="6713538"/>
            <a:chOff x="0" y="43"/>
            <a:chExt cx="5760" cy="4229"/>
          </a:xfrm>
        </p:grpSpPr>
        <p:sp>
          <p:nvSpPr>
            <p:cNvPr id="1030" name="Line 20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21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22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23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24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25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26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27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28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29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30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31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32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33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34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35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36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37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38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39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40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41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42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43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44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45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46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47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48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49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50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51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52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53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54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55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56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57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58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59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60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61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62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Line 63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64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65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66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67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68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69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70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71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72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73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74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75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76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77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78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79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80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Line 81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82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83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84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85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Line 86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87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88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89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90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91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92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93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94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95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96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97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98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99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100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101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102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103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104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105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106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107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108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109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110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111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112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113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114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115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116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117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4315" y="314324"/>
            <a:ext cx="440122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29" name="Picture 10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818" r="13725" b="11818"/>
          <a:stretch>
            <a:fillRect/>
          </a:stretch>
        </p:blipFill>
        <p:spPr bwMode="auto"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B0F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b="3560"/>
          <a:stretch/>
        </p:blipFill>
        <p:spPr>
          <a:xfrm>
            <a:off x="18300" y="1076254"/>
            <a:ext cx="9144000" cy="578174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876800" y="3733800"/>
            <a:ext cx="4114800" cy="693738"/>
          </a:xfrm>
          <a:prstGeom prst="round2DiagRect">
            <a:avLst/>
          </a:prstGeom>
          <a:solidFill>
            <a:srgbClr val="60933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fr-CA" sz="1820" dirty="0" smtClean="0">
                <a:latin typeface="Segoe UI" panose="020B0502040204020203" pitchFamily="34" charset="0"/>
              </a:rPr>
              <a:t>Association canadienne des optométristes</a:t>
            </a:r>
            <a:endParaRPr lang="fr-CA" sz="182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899025" y="4567425"/>
            <a:ext cx="4092575" cy="1360487"/>
          </a:xfrm>
          <a:prstGeom prst="round2DiagRect">
            <a:avLst/>
          </a:prstGeom>
          <a:solidFill>
            <a:srgbClr val="009B8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fr-CA" sz="2800" dirty="0" smtClean="0">
                <a:latin typeface="Segoe UI" panose="020B0502040204020203" pitchFamily="34" charset="0"/>
              </a:rPr>
              <a:t>L’œil sec</a:t>
            </a:r>
            <a:endParaRPr lang="fr-CA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80" y="1455730"/>
            <a:ext cx="8348450" cy="4795162"/>
          </a:xfrm>
        </p:spPr>
        <p:txBody>
          <a:bodyPr/>
          <a:lstStyle/>
          <a:p>
            <a:r>
              <a:rPr lang="fr-CA" sz="2200" dirty="0"/>
              <a:t>L’œil sec est habituellement chronique et incurable, mais il est possible de vous rendre plus confortable et de maintenir la santé oculaire en utilisant des gouttes ophtalmiques. </a:t>
            </a:r>
            <a:endParaRPr lang="fr-CA" sz="2200" dirty="0" smtClean="0"/>
          </a:p>
          <a:p>
            <a:r>
              <a:rPr lang="fr-CA" sz="2200" dirty="0" smtClean="0"/>
              <a:t>Dans les cas plus graves d’œil sec, il est possible d’utiliser des gels et des onguents, particulièrement au coucher. </a:t>
            </a:r>
          </a:p>
          <a:p>
            <a:endParaRPr lang="fr-CA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241410"/>
            <a:ext cx="508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3600" b="1" dirty="0">
                <a:solidFill>
                  <a:srgbClr val="00A1E4"/>
                </a:solidFill>
                <a:latin typeface="Segoe UI" panose="020B0502040204020203" pitchFamily="34" charset="0"/>
              </a:rPr>
              <a:t>L’œil sec se guérit‑il?</a:t>
            </a:r>
            <a:endParaRPr lang="fr-CA" sz="3600" dirty="0">
              <a:solidFill>
                <a:srgbClr val="00A1E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04" y="3277210"/>
            <a:ext cx="4164796" cy="35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3670" y="1683415"/>
            <a:ext cx="8516710" cy="3657600"/>
          </a:xfrm>
        </p:spPr>
        <p:txBody>
          <a:bodyPr/>
          <a:lstStyle/>
          <a:p>
            <a:r>
              <a:rPr lang="fr-CA" sz="2200" dirty="0"/>
              <a:t>Votre docteur en optométrie est la meilleure source de conseils au sujet des gouttes qui vous conviennent le mieux. </a:t>
            </a:r>
          </a:p>
          <a:p>
            <a:r>
              <a:rPr lang="fr-CA" sz="2200" dirty="0"/>
              <a:t>Il peut aussi être utile parfois de traiter toute maladie systémique sous-jacente et de modifier son alimentation pour y inclure des produits comme le poisson ou l’huile de graines de lin. De nouveaux médicaments vendus sur ordonnance aident le corps à produire davantage de larmes.</a:t>
            </a:r>
          </a:p>
          <a:p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95" y="4387422"/>
            <a:ext cx="3661260" cy="2438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8255" y="317305"/>
            <a:ext cx="569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3600" b="1" dirty="0">
                <a:solidFill>
                  <a:srgbClr val="00A1E4"/>
                </a:solidFill>
                <a:latin typeface="Segoe UI" panose="020B0502040204020203" pitchFamily="34" charset="0"/>
              </a:rPr>
              <a:t>L’œil sec se guérit‑il?</a:t>
            </a:r>
            <a:endParaRPr lang="fr-CA" sz="3600" dirty="0">
              <a:solidFill>
                <a:srgbClr val="00A1E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1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280" y="1303940"/>
            <a:ext cx="9172280" cy="5554060"/>
          </a:xfrm>
          <a:solidFill>
            <a:srgbClr val="71AE44"/>
          </a:solidFill>
        </p:spPr>
        <p:txBody>
          <a:bodyPr/>
          <a:lstStyle/>
          <a:p>
            <a:pPr marL="0" indent="0">
              <a:buNone/>
            </a:pPr>
            <a:endParaRPr lang="fr-CA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A" sz="4400" b="1" dirty="0">
                <a:solidFill>
                  <a:schemeClr val="bg1"/>
                </a:solidFill>
              </a:rPr>
              <a:t>L’œil sec causera‑t‑il du tort à mes yeux</a:t>
            </a:r>
            <a:endParaRPr lang="fr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3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995" y="314324"/>
            <a:ext cx="5615543" cy="989615"/>
          </a:xfrm>
        </p:spPr>
        <p:txBody>
          <a:bodyPr/>
          <a:lstStyle/>
          <a:p>
            <a:pPr algn="r"/>
            <a:r>
              <a:rPr lang="fr-CA" sz="3600" b="1" dirty="0"/>
              <a:t>L’œil sec causera‑t‑il du tort à mes yeux</a:t>
            </a:r>
            <a:endParaRPr lang="fr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78" y="1303940"/>
            <a:ext cx="8229600" cy="4781385"/>
          </a:xfrm>
        </p:spPr>
        <p:txBody>
          <a:bodyPr/>
          <a:lstStyle/>
          <a:p>
            <a:r>
              <a:rPr lang="fr-CA" sz="2200" dirty="0"/>
              <a:t>S’il n’est pas traité, l’œil sec peut causer du tort. </a:t>
            </a:r>
            <a:endParaRPr lang="fr-CA" sz="2200" dirty="0" smtClean="0"/>
          </a:p>
          <a:p>
            <a:r>
              <a:rPr lang="fr-CA" sz="2200" dirty="0" smtClean="0"/>
              <a:t>L’œil excessivement sec peut endommager les tissus et provoquer la scarification des tissus sensibles de la cornée, ce qui nuit à la vision. </a:t>
            </a:r>
          </a:p>
          <a:p>
            <a:r>
              <a:rPr lang="fr-CA" sz="2200" dirty="0" smtClean="0"/>
              <a:t>L’œil sec peut rendre plus difficile le port de lentilles de contact à cause de l’irritation accrue et du risque plus important d’infection oculaire.</a:t>
            </a:r>
          </a:p>
          <a:p>
            <a:r>
              <a:rPr lang="fr-CA" sz="2200" dirty="0" smtClean="0"/>
              <a:t>Pour contrer les symptômes, il faut collaborer avec votre docteur en optométrie. Suivez attentivement ses instructions.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2"/>
          <a:stretch/>
        </p:blipFill>
        <p:spPr>
          <a:xfrm>
            <a:off x="2927241" y="4600330"/>
            <a:ext cx="3415275" cy="20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365" y="201969"/>
            <a:ext cx="5236068" cy="989615"/>
          </a:xfrm>
        </p:spPr>
        <p:txBody>
          <a:bodyPr/>
          <a:lstStyle/>
          <a:p>
            <a:pPr algn="r"/>
            <a:r>
              <a:rPr lang="fr-CA" sz="3600" b="1" dirty="0"/>
              <a:t>Qu’est‑ce que l’œil sec?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303939"/>
            <a:ext cx="8229600" cy="4781385"/>
          </a:xfrm>
        </p:spPr>
        <p:txBody>
          <a:bodyPr/>
          <a:lstStyle/>
          <a:p>
            <a:pPr marL="0" indent="0" algn="ctr">
              <a:buNone/>
            </a:pPr>
            <a:r>
              <a:rPr lang="fr-CA" sz="2400" dirty="0" smtClean="0"/>
              <a:t>Les larmes que les yeux produisent normalement sont nécessaires à la santé oculaire générale et à une vision claire. Il y a œil sec lorsque les yeux ne produisent pas suffisamment de larmes ou en produisent qui n’ont pas la bonne composition chimique.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2" y="3504895"/>
            <a:ext cx="4776987" cy="31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fr-CA" altLang="en-US" sz="4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CA" sz="4200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fr-CA" sz="4200" b="1" dirty="0">
                <a:solidFill>
                  <a:srgbClr val="FFFFFF"/>
                </a:solidFill>
              </a:rPr>
              <a:t>Quelles sont les causes de l’œil sec?</a:t>
            </a:r>
            <a:endParaRPr lang="fr-CA" sz="4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260" y="25074"/>
            <a:ext cx="5160173" cy="989615"/>
          </a:xfrm>
        </p:spPr>
        <p:txBody>
          <a:bodyPr/>
          <a:lstStyle/>
          <a:p>
            <a:pPr algn="r"/>
            <a:r>
              <a:rPr lang="fr-CA" sz="3000" b="1" dirty="0" smtClean="0"/>
              <a:t>Quelles sont les causes de l’œil sec?</a:t>
            </a:r>
            <a:endParaRPr lang="fr-C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152150"/>
            <a:ext cx="8229600" cy="5236755"/>
          </a:xfrm>
        </p:spPr>
        <p:txBody>
          <a:bodyPr/>
          <a:lstStyle/>
          <a:p>
            <a:r>
              <a:rPr lang="fr-CA" sz="2600" dirty="0"/>
              <a:t>Les symptômes de l’œil sec peuvent découler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 smtClean="0"/>
              <a:t>du </a:t>
            </a:r>
            <a:r>
              <a:rPr lang="fr-CA" sz="2400" dirty="0"/>
              <a:t>vieillissement normal, </a:t>
            </a:r>
            <a:endParaRPr lang="fr-CA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 smtClean="0"/>
              <a:t>de changements hormonaux,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 smtClean="0"/>
              <a:t>de l’exposition à certaines conditions environnementales, de problèmes de clignotement normal,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 smtClean="0"/>
              <a:t>de médicaments comme les antihistaminiques, les contraceptifs oraux ou les antidépresseurs.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600" dirty="0" smtClean="0"/>
              <a:t>L’œil sec peut aussi être symptomatique de problèmes de santé généraux comme l’arthrite ou être causé par une exposition aux rayons UV et à des irritants environnementaux.</a:t>
            </a:r>
          </a:p>
        </p:txBody>
      </p:sp>
    </p:spTree>
    <p:extLst>
      <p:ext uri="{BB962C8B-B14F-4D97-AF65-F5344CB8AC3E}">
        <p14:creationId xmlns:p14="http://schemas.microsoft.com/office/powerpoint/2010/main" val="164941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6975" y="165100"/>
            <a:ext cx="5032375" cy="1071563"/>
          </a:xfrm>
        </p:spPr>
        <p:txBody>
          <a:bodyPr/>
          <a:lstStyle/>
          <a:p>
            <a:pPr eaLnBrk="1" hangingPunct="1"/>
            <a:endParaRPr lang="en-CA" altLang="en-US" sz="3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6363"/>
            <a:ext cx="9144000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fr-CA" alt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000" dirty="0"/>
          </a:p>
          <a:p>
            <a:pPr marL="0" indent="0" algn="ctr">
              <a:buNone/>
            </a:pPr>
            <a:r>
              <a:rPr lang="fr-CA" sz="4000" b="1" dirty="0">
                <a:solidFill>
                  <a:srgbClr val="FFFFFF"/>
                </a:solidFill>
              </a:rPr>
              <a:t>Quels sont les signes et les symptômes de l’œil sec?</a:t>
            </a:r>
            <a:endParaRPr lang="fr-CA" sz="4000" dirty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r-CA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 smtClean="0"/>
              <a:t>Quels sont les signes et les symptômes de l’œil sec?</a:t>
            </a:r>
            <a:r>
              <a:rPr lang="fr-CA" sz="28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86" y="1455730"/>
            <a:ext cx="8229600" cy="4781385"/>
          </a:xfrm>
        </p:spPr>
        <p:txBody>
          <a:bodyPr/>
          <a:lstStyle/>
          <a:p>
            <a:r>
              <a:rPr lang="fr-CA" sz="2200" dirty="0" smtClean="0"/>
              <a:t>Les signes et les symptômes courants de l’œil sec comprennent 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/>
              <a:t>les yeux qui </a:t>
            </a:r>
            <a:r>
              <a:rPr lang="fr-CA" sz="1800" dirty="0" smtClean="0"/>
              <a:t>piquent,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 smtClean="0"/>
              <a:t>les yeux qui démangent,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 smtClean="0"/>
              <a:t>les yeux irrités,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 smtClean="0"/>
              <a:t>les fluctuations de la vision;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 smtClean="0"/>
              <a:t>parfois, une sensation de brûlure ou de présence d’un corps étranger dans l’œil.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dirty="0" smtClean="0"/>
              <a:t>L’œil sec cause le larmoiement chez certaines personnes.</a:t>
            </a:r>
          </a:p>
          <a:p>
            <a:r>
              <a:rPr lang="fr-CA" sz="2200" dirty="0" smtClean="0"/>
              <a:t>Il s’agit d’un réflexe naturel des yeux qui veulent produire davantage de larmes pour rendre l’œil plus confortable face à la sécheresse.</a:t>
            </a:r>
          </a:p>
          <a:p>
            <a:pPr marL="457200" lvl="1" indent="0">
              <a:buNone/>
            </a:pPr>
            <a:endParaRPr lang="fr-CA" sz="1600" dirty="0" smtClean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30" y="5174585"/>
            <a:ext cx="1684630" cy="16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65100"/>
            <a:ext cx="4356100" cy="838200"/>
          </a:xfrm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725"/>
            <a:ext cx="9144000" cy="5629275"/>
          </a:xfrm>
          <a:solidFill>
            <a:srgbClr val="7E1022"/>
          </a:solidFill>
        </p:spPr>
        <p:txBody>
          <a:bodyPr/>
          <a:lstStyle/>
          <a:p>
            <a:pPr eaLnBrk="1" hangingPunct="1"/>
            <a:endParaRPr lang="fr-CA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400" dirty="0"/>
          </a:p>
          <a:p>
            <a:pPr marL="0" indent="0" algn="ctr">
              <a:buNone/>
            </a:pPr>
            <a:r>
              <a:rPr lang="fr-CA" sz="4400" b="1" dirty="0">
                <a:solidFill>
                  <a:srgbClr val="FFFFFF"/>
                </a:solidFill>
              </a:rPr>
              <a:t>Comment diagnostiquer l’œil sec?</a:t>
            </a:r>
            <a:r>
              <a:rPr lang="fr-CA" smtClean="0"/>
              <a:t> </a:t>
            </a:r>
            <a:endParaRPr lang="fr-CA" alt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24" y="165515"/>
            <a:ext cx="4570475" cy="758950"/>
          </a:xfrm>
        </p:spPr>
        <p:txBody>
          <a:bodyPr/>
          <a:lstStyle/>
          <a:p>
            <a:pPr marL="0" indent="0" algn="r"/>
            <a:r>
              <a:rPr lang="fr-CA" sz="2800" b="1" dirty="0">
                <a:solidFill>
                  <a:srgbClr val="00A1E4"/>
                </a:solidFill>
              </a:rPr>
              <a:t>Comment diagnostiquer l’œil sec?</a:t>
            </a:r>
            <a:r>
              <a:rPr lang="fr-CA" sz="2800" dirty="0" smtClean="0"/>
              <a:t> </a:t>
            </a:r>
            <a:endParaRPr lang="fr-CA" altLang="en-US" sz="2800" dirty="0">
              <a:solidFill>
                <a:srgbClr val="00A1E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775" y="924465"/>
            <a:ext cx="8500239" cy="5009070"/>
          </a:xfrm>
        </p:spPr>
        <p:txBody>
          <a:bodyPr/>
          <a:lstStyle/>
          <a:p>
            <a:r>
              <a:rPr lang="fr-CA" sz="2200" dirty="0" smtClean="0"/>
              <a:t>Votre docteur en optométrie posera des questions sur votre santé en général, les médicaments que vous prenez et votre environnement à la maison et au travail pour déterminer s’il y a des facteurs qui peuvent causer les symptômes de l’œil sec. </a:t>
            </a:r>
          </a:p>
          <a:p>
            <a:r>
              <a:rPr lang="fr-CA" sz="2200" dirty="0" smtClean="0"/>
              <a:t>L’utilisation d’une à lampe à fente et de colorants spéciaux permettra à votre docteur en optométrie d’évaluer la qualité, la quantité et la répartition des larmes afin de détecter tout signe de l’œil sec.</a:t>
            </a:r>
          </a:p>
          <a:p>
            <a:endParaRPr lang="fr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3737852"/>
            <a:ext cx="4477805" cy="29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5213" y="165100"/>
            <a:ext cx="3976687" cy="838200"/>
          </a:xfrm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045"/>
            <a:ext cx="9144000" cy="5629955"/>
          </a:xfrm>
          <a:solidFill>
            <a:srgbClr val="F15F22"/>
          </a:solidFill>
        </p:spPr>
        <p:txBody>
          <a:bodyPr/>
          <a:lstStyle/>
          <a:p>
            <a:pPr lvl="1" eaLnBrk="1" hangingPunct="1">
              <a:defRPr/>
            </a:pPr>
            <a:endParaRPr lang="fr-CA" altLang="en-US" dirty="0" smtClean="0"/>
          </a:p>
          <a:p>
            <a:pPr lvl="1" eaLnBrk="1" hangingPunct="1">
              <a:defRPr/>
            </a:pPr>
            <a:endParaRPr lang="fr-CA" altLang="en-US" dirty="0"/>
          </a:p>
          <a:p>
            <a:pPr marL="0" indent="0" algn="ctr">
              <a:buNone/>
            </a:pPr>
            <a:r>
              <a:rPr lang="fr-CA" sz="4000" b="1" dirty="0">
                <a:solidFill>
                  <a:schemeClr val="bg1"/>
                </a:solidFill>
              </a:rPr>
              <a:t>L’œil sec se guérit‑il?</a:t>
            </a:r>
            <a:endParaRPr lang="fr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9654</TotalTime>
  <Words>498</Words>
  <Application>Microsoft Office PowerPoint</Application>
  <PresentationFormat>Affichage à l'écran (4:3)</PresentationFormat>
  <Paragraphs>65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Default Design</vt:lpstr>
      <vt:lpstr>Présentation PowerPoint</vt:lpstr>
      <vt:lpstr>Qu’est‑ce que l’œil sec?</vt:lpstr>
      <vt:lpstr>Présentation PowerPoint</vt:lpstr>
      <vt:lpstr>Quelles sont les causes de l’œil sec?</vt:lpstr>
      <vt:lpstr>Présentation PowerPoint</vt:lpstr>
      <vt:lpstr>Quels sont les signes et les symptômes de l’œil sec? </vt:lpstr>
      <vt:lpstr>Présentation PowerPoint</vt:lpstr>
      <vt:lpstr>Comment diagnostiquer l’œil sec? </vt:lpstr>
      <vt:lpstr>Présentation PowerPoint</vt:lpstr>
      <vt:lpstr>Présentation PowerPoint</vt:lpstr>
      <vt:lpstr>Présentation PowerPoint</vt:lpstr>
      <vt:lpstr>Présentation PowerPoint</vt:lpstr>
      <vt:lpstr>L’œil sec causera‑t‑il du tort à mes yeux</vt:lpstr>
    </vt:vector>
  </TitlesOfParts>
  <Company>CAo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</dc:creator>
  <cp:lastModifiedBy>Tania Burgi</cp:lastModifiedBy>
  <cp:revision>154</cp:revision>
  <dcterms:created xsi:type="dcterms:W3CDTF">2003-08-01T17:53:20Z</dcterms:created>
  <dcterms:modified xsi:type="dcterms:W3CDTF">2017-11-29T20:56:58Z</dcterms:modified>
</cp:coreProperties>
</file>