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286" r:id="rId3"/>
    <p:sldId id="284" r:id="rId4"/>
    <p:sldId id="294" r:id="rId5"/>
    <p:sldId id="277" r:id="rId6"/>
    <p:sldId id="285" r:id="rId7"/>
    <p:sldId id="292" r:id="rId8"/>
    <p:sldId id="271" r:id="rId9"/>
    <p:sldId id="289" r:id="rId10"/>
    <p:sldId id="299" r:id="rId11"/>
    <p:sldId id="263" r:id="rId12"/>
    <p:sldId id="280" r:id="rId13"/>
    <p:sldId id="298" r:id="rId14"/>
    <p:sldId id="297" r:id="rId15"/>
    <p:sldId id="282" r:id="rId16"/>
    <p:sldId id="295" r:id="rId17"/>
    <p:sldId id="290" r:id="rId18"/>
    <p:sldId id="270" r:id="rId19"/>
  </p:sldIdLst>
  <p:sldSz cx="12192000" cy="6858000"/>
  <p:notesSz cx="7026275" cy="931227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FDA"/>
    <a:srgbClr val="666666"/>
    <a:srgbClr val="7C7C7C"/>
    <a:srgbClr val="9F9F9F"/>
    <a:srgbClr val="6A6A6A"/>
    <a:srgbClr val="88B88A"/>
    <a:srgbClr val="C5D9F1"/>
    <a:srgbClr val="D5EFFB"/>
    <a:srgbClr val="91D5F3"/>
    <a:srgbClr val="00A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1" autoAdjust="0"/>
    <p:restoredTop sz="77673" autoAdjust="0"/>
  </p:normalViewPr>
  <p:slideViewPr>
    <p:cSldViewPr snapToGrid="0">
      <p:cViewPr varScale="1">
        <p:scale>
          <a:sx n="57" d="100"/>
          <a:sy n="57" d="100"/>
        </p:scale>
        <p:origin x="3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B89CBE1-E004-46EC-82D4-DA8D9D8495E7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A66D81C3-E5BA-4792-BC38-FE5C30950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36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6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440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6387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611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155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491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6CFD-1709-4115-BCAE-D7851EEA586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435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 You |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95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7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five times as many ODs as there are</a:t>
            </a:r>
            <a:r>
              <a:rPr lang="en-US" baseline="0" dirty="0"/>
              <a:t> ophthalmologists in Canada.</a:t>
            </a:r>
          </a:p>
          <a:p>
            <a:endParaRPr lang="en-US" baseline="0" dirty="0"/>
          </a:p>
          <a:p>
            <a:r>
              <a:rPr lang="en-US" baseline="0" dirty="0"/>
              <a:t>2016 CAO membership survey showed that nearly 1/3 of ODs are located in cities with a population greater than 500,000.</a:t>
            </a:r>
          </a:p>
          <a:p>
            <a:endParaRPr lang="en-US" baseline="0" dirty="0"/>
          </a:p>
          <a:p>
            <a:r>
              <a:rPr lang="en-US" baseline="0" dirty="0"/>
              <a:t>More than 20% work in communities with populations of less than 25,000.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31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54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451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95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95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1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81C3-E5BA-4792-BC38-FE5C30950B78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1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1B5-43F4-4E4F-8A4D-978B757FE04E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1A-9331-49DA-B8F2-CC056D13C0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4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1B5-43F4-4E4F-8A4D-978B757FE04E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1A-9331-49DA-B8F2-CC056D13C0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172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1B5-43F4-4E4F-8A4D-978B757FE04E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1A-9331-49DA-B8F2-CC056D13C0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31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1B5-43F4-4E4F-8A4D-978B757FE04E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1A-9331-49DA-B8F2-CC056D13C0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22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1B5-43F4-4E4F-8A4D-978B757FE04E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1A-9331-49DA-B8F2-CC056D13C0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07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1B5-43F4-4E4F-8A4D-978B757FE04E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1A-9331-49DA-B8F2-CC056D13C0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41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1B5-43F4-4E4F-8A4D-978B757FE04E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1A-9331-49DA-B8F2-CC056D13C0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75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1B5-43F4-4E4F-8A4D-978B757FE04E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1A-9331-49DA-B8F2-CC056D13C0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86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1B5-43F4-4E4F-8A4D-978B757FE04E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1A-9331-49DA-B8F2-CC056D13C0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80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1B5-43F4-4E4F-8A4D-978B757FE04E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1A-9331-49DA-B8F2-CC056D13C0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86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1B5-43F4-4E4F-8A4D-978B757FE04E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1A-9331-49DA-B8F2-CC056D13C0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59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91B5-43F4-4E4F-8A4D-978B757FE04E}" type="datetimeFigureOut">
              <a:rPr lang="en-CA" smtClean="0"/>
              <a:t>13/06/2019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82C1A-9331-49DA-B8F2-CC056D13C0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49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ck mounted to the side&#10;&#10;Description automatically generated">
            <a:extLst>
              <a:ext uri="{FF2B5EF4-FFF2-40B4-BE49-F238E27FC236}">
                <a16:creationId xmlns:a16="http://schemas.microsoft.com/office/drawing/2014/main" xmlns="" id="{5496A324-1416-497E-9764-C6FE5E557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7" y="305902"/>
            <a:ext cx="4804104" cy="550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FC2AFA-67A6-4A0E-BD6D-BEFB5CB0E3A0}"/>
              </a:ext>
            </a:extLst>
          </p:cNvPr>
          <p:cNvSpPr/>
          <p:nvPr/>
        </p:nvSpPr>
        <p:spPr>
          <a:xfrm>
            <a:off x="0" y="6737684"/>
            <a:ext cx="12192000" cy="135306"/>
          </a:xfrm>
          <a:prstGeom prst="rect">
            <a:avLst/>
          </a:prstGeom>
          <a:solidFill>
            <a:srgbClr val="17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xmlns="" id="{AB39E71F-5A19-4CAC-8717-3D4F81656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38" y="581232"/>
            <a:ext cx="6909631" cy="5695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749B57-35FC-4413-B489-C7F17BFF2E44}"/>
              </a:ext>
            </a:extLst>
          </p:cNvPr>
          <p:cNvSpPr txBox="1"/>
          <p:nvPr/>
        </p:nvSpPr>
        <p:spPr>
          <a:xfrm>
            <a:off x="509564" y="2092207"/>
            <a:ext cx="5337487" cy="1651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600" dirty="0">
                <a:solidFill>
                  <a:srgbClr val="00A1E4"/>
                </a:solidFill>
                <a:latin typeface="Segoe UI Semibold" panose="020B0702040204020203" pitchFamily="34" charset="0"/>
              </a:rPr>
              <a:t>Thinking about a Future </a:t>
            </a:r>
          </a:p>
          <a:p>
            <a:pPr>
              <a:lnSpc>
                <a:spcPct val="150000"/>
              </a:lnSpc>
            </a:pPr>
            <a:r>
              <a:rPr lang="en-CA" sz="3600" dirty="0">
                <a:solidFill>
                  <a:srgbClr val="00A1E4"/>
                </a:solidFill>
                <a:latin typeface="Segoe UI Semibold" panose="020B0702040204020203" pitchFamily="34" charset="0"/>
              </a:rPr>
              <a:t>Career in Canada?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5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60D4107-2B5B-46D6-A5F3-4D4AC0326623}"/>
              </a:ext>
            </a:extLst>
          </p:cNvPr>
          <p:cNvSpPr txBox="1">
            <a:spLocks/>
          </p:cNvSpPr>
          <p:nvPr/>
        </p:nvSpPr>
        <p:spPr>
          <a:xfrm>
            <a:off x="414266" y="211537"/>
            <a:ext cx="10980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>
                <a:solidFill>
                  <a:srgbClr val="189FD9"/>
                </a:solidFill>
                <a:latin typeface="Segoe UI Semibold" panose="020B0702040204020203" pitchFamily="34" charset="0"/>
              </a:rPr>
              <a:t>CAO’s 5 Strategic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B251B2-3262-470D-999A-698B411BE979}"/>
              </a:ext>
            </a:extLst>
          </p:cNvPr>
          <p:cNvSpPr txBox="1"/>
          <p:nvPr/>
        </p:nvSpPr>
        <p:spPr>
          <a:xfrm>
            <a:off x="414266" y="1411839"/>
            <a:ext cx="7163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high awareness of the full benefits of optometric care. </a:t>
            </a:r>
            <a:endParaRPr lang="en-CA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Serve as the go-to resource for government decision-makers, the public, media, and other health care professionals on primary eye care/ vision care in Canada and the profession. </a:t>
            </a:r>
            <a:endParaRPr lang="en-CA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Protect and expand economically successful practices based on member priorities. </a:t>
            </a:r>
            <a:endParaRPr lang="en-CA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Serve as the go-to resource for optometrists for news, trends, products and new developments in optometry. </a:t>
            </a:r>
            <a:endParaRPr lang="en-CA" dirty="0">
              <a:solidFill>
                <a:srgbClr val="66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accessibility and utilization of comprehensive eye care in underserved populations.</a:t>
            </a:r>
            <a:endParaRPr lang="en-CA" dirty="0">
              <a:solidFill>
                <a:srgbClr val="6666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A picture containing clock, object&#10;&#10;Description automatically generated">
            <a:extLst>
              <a:ext uri="{FF2B5EF4-FFF2-40B4-BE49-F238E27FC236}">
                <a16:creationId xmlns:a16="http://schemas.microsoft.com/office/drawing/2014/main" xmlns="" id="{C8D4FE7E-C3B1-478A-84C6-A557DB820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27" y="1288430"/>
            <a:ext cx="3774977" cy="39090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17754C-4390-4BC4-BB68-7D11350E5C3F}"/>
              </a:ext>
            </a:extLst>
          </p:cNvPr>
          <p:cNvSpPr/>
          <p:nvPr/>
        </p:nvSpPr>
        <p:spPr>
          <a:xfrm>
            <a:off x="0" y="6588690"/>
            <a:ext cx="12192000" cy="269310"/>
          </a:xfrm>
          <a:prstGeom prst="rect">
            <a:avLst/>
          </a:prstGeom>
          <a:solidFill>
            <a:srgbClr val="17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7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E528305-73CB-4A55-9728-53ABC8FDA480}"/>
              </a:ext>
            </a:extLst>
          </p:cNvPr>
          <p:cNvSpPr/>
          <p:nvPr/>
        </p:nvSpPr>
        <p:spPr>
          <a:xfrm>
            <a:off x="1" y="6035842"/>
            <a:ext cx="12192000" cy="822158"/>
          </a:xfrm>
          <a:prstGeom prst="rect">
            <a:avLst/>
          </a:prstGeom>
          <a:solidFill>
            <a:srgbClr val="88B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24EFAB-BD8F-4864-830E-7E99AD2B2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57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1323" y="2306556"/>
            <a:ext cx="70457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A6A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Active engagement with Parliamentarians in both the House of Commons and the Senate as well as political and bureaucratic staff.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179FD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1323" y="1786723"/>
            <a:ext cx="6183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79FD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Advocating for optimal eye health and vision care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1323" y="911492"/>
            <a:ext cx="521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solidFill>
                  <a:srgbClr val="179FDA"/>
                </a:solidFill>
                <a:latin typeface="Segoe UI Semibold" panose="020B0702040204020203" pitchFamily="34" charset="0"/>
              </a:rPr>
              <a:t>National Political Action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8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9D30FB5-49E7-4794-9F1D-3D85A9F16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051">
            <a:off x="3449673" y="1535757"/>
            <a:ext cx="3231757" cy="447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DFF8B12E-6836-4AF2-AEF2-1F672394C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971">
            <a:off x="756135" y="1658557"/>
            <a:ext cx="3235580" cy="436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7701444" y="1966056"/>
            <a:ext cx="3777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Quarterly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publication with insightful articles, research, case studies and practice management tips.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01444" y="1596724"/>
            <a:ext cx="348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79FDA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Canadian Journal of Optometry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1443" y="3560335"/>
            <a:ext cx="393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Monthly </a:t>
            </a:r>
            <a:r>
              <a:rPr lang="en-CA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eNewsletter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with current news and issues affecting optometry.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01444" y="3191003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79FDA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01443" y="5007439"/>
            <a:ext cx="377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Notifications of relevant and urgent matters for practicing optometrists.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01443" y="4638107"/>
            <a:ext cx="144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79FDA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CAO </a:t>
            </a:r>
            <a:r>
              <a:rPr lang="en-CA" dirty="0" err="1">
                <a:solidFill>
                  <a:srgbClr val="179FDA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eBlasts</a:t>
            </a:r>
            <a:endParaRPr lang="en-CA" dirty="0">
              <a:solidFill>
                <a:srgbClr val="179FDA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52780" y="394998"/>
            <a:ext cx="10109005" cy="6686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>
                <a:solidFill>
                  <a:srgbClr val="179FDA"/>
                </a:solidFill>
                <a:latin typeface="Segoe UI Semibold" panose="020B0702040204020203" pitchFamily="34" charset="0"/>
              </a:rPr>
              <a:t>Communications – News and trends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0B323D8-B9DA-44F5-8C1B-85FFEF01D7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18" y="1849659"/>
            <a:ext cx="3164003" cy="4551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30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704897"/>
            <a:ext cx="12192000" cy="3153103"/>
          </a:xfrm>
          <a:prstGeom prst="rect">
            <a:avLst/>
          </a:prstGeom>
          <a:solidFill>
            <a:srgbClr val="179FDA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68968" y="1411260"/>
            <a:ext cx="1147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Get </a:t>
            </a:r>
            <a:r>
              <a:rPr lang="en-CA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Eyewise</a:t>
            </a:r>
            <a:r>
              <a:rPr lang="en-CA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 a digital awareness campaign to inform the public about preventable vision loss and eye health.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 includes a #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SpecsAppeal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contest with Maui Jim.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968" y="578905"/>
            <a:ext cx="366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solidFill>
                  <a:srgbClr val="179FDA"/>
                </a:solidFill>
                <a:latin typeface="Segoe UI Semibold" panose="020B0702040204020203" pitchFamily="34" charset="0"/>
              </a:rPr>
              <a:t>Public Education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839E838B-1698-4CBD-80A6-D07962402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5" y="2585541"/>
            <a:ext cx="2588985" cy="258898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60F77831-CDBF-4AD9-9268-FB2B630B7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60" y="2585541"/>
            <a:ext cx="2588985" cy="258898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 descr="A person holding a cat&#10;&#10;Description automatically generated">
            <a:extLst>
              <a:ext uri="{FF2B5EF4-FFF2-40B4-BE49-F238E27FC236}">
                <a16:creationId xmlns:a16="http://schemas.microsoft.com/office/drawing/2014/main" xmlns="" id="{DB40DBC4-57A3-4293-A2CC-ACC51800BE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55" y="2585541"/>
            <a:ext cx="2588985" cy="258898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15" descr="A picture containing text, photo, newspaper, person&#10;&#10;Description automatically generated">
            <a:extLst>
              <a:ext uri="{FF2B5EF4-FFF2-40B4-BE49-F238E27FC236}">
                <a16:creationId xmlns:a16="http://schemas.microsoft.com/office/drawing/2014/main" xmlns="" id="{4606E5A8-0ABC-4E51-964E-38643A6828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950" y="2585541"/>
            <a:ext cx="2588985" cy="258898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2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86366B-6731-4FE9-9295-0665E5E7138A}"/>
              </a:ext>
            </a:extLst>
          </p:cNvPr>
          <p:cNvSpPr/>
          <p:nvPr/>
        </p:nvSpPr>
        <p:spPr>
          <a:xfrm>
            <a:off x="2317315" y="0"/>
            <a:ext cx="7240044" cy="6858000"/>
          </a:xfrm>
          <a:prstGeom prst="rect">
            <a:avLst/>
          </a:prstGeom>
          <a:solidFill>
            <a:srgbClr val="179FDA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28131B45-FBC1-4B29-BF00-DDC14131B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63" y="0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1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5605" y="2122826"/>
            <a:ext cx="420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00A1E4"/>
                </a:solidFill>
                <a:latin typeface="Segoe UI Semibold" panose="020B0702040204020203" pitchFamily="34" charset="0"/>
              </a:rPr>
              <a:t>Continuing Education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5605" y="2883993"/>
            <a:ext cx="4146479" cy="785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Members have access to our exclusive continuing education opportunities.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0" y="5402"/>
            <a:ext cx="12192000" cy="517112"/>
          </a:xfrm>
          <a:prstGeom prst="rect">
            <a:avLst/>
          </a:prstGeom>
          <a:solidFill>
            <a:srgbClr val="179FDA">
              <a:alpha val="9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 flipV="1">
            <a:off x="7946" y="6365557"/>
            <a:ext cx="12192000" cy="517112"/>
          </a:xfrm>
          <a:prstGeom prst="rect">
            <a:avLst/>
          </a:prstGeom>
          <a:solidFill>
            <a:srgbClr val="179FDA">
              <a:alpha val="9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 descr="A close up of a mans face&#10;&#10;Description automatically generated">
            <a:extLst>
              <a:ext uri="{FF2B5EF4-FFF2-40B4-BE49-F238E27FC236}">
                <a16:creationId xmlns:a16="http://schemas.microsoft.com/office/drawing/2014/main" xmlns="" id="{B710EB1E-85F3-4020-8C4E-094BFD5FF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275">
            <a:off x="5637151" y="1663497"/>
            <a:ext cx="4217593" cy="2378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233190" y="1537386"/>
            <a:ext cx="2063205" cy="23100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49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730369D-BC38-4F56-9EEF-125C7A4EBA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273">
            <a:off x="6529220" y="3359718"/>
            <a:ext cx="4187723" cy="227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5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83" y="2967944"/>
            <a:ext cx="3447191" cy="1342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2050" y="1671488"/>
            <a:ext cx="5900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00A1E4"/>
                </a:solidFill>
                <a:latin typeface="Segoe UI Semibold" panose="020B0702040204020203" pitchFamily="34" charset="0"/>
              </a:rPr>
              <a:t>Professional Liability Insurance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2050" y="2369327"/>
            <a:ext cx="4146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79FDA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Regulatory Legal Expense Coverage</a:t>
            </a:r>
          </a:p>
          <a:p>
            <a:pPr marL="285750" indent="-285750">
              <a:lnSpc>
                <a:spcPct val="150000"/>
              </a:lnSpc>
              <a:buClr>
                <a:srgbClr val="179FDA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Criminal Defence Coverage  </a:t>
            </a:r>
          </a:p>
          <a:p>
            <a:pPr marL="285750" indent="-285750">
              <a:lnSpc>
                <a:spcPct val="150000"/>
              </a:lnSpc>
              <a:buClr>
                <a:srgbClr val="179FDA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Sexual Abuse Therapy Fund</a:t>
            </a:r>
          </a:p>
          <a:p>
            <a:pPr marL="285750" indent="-285750">
              <a:lnSpc>
                <a:spcPct val="150000"/>
              </a:lnSpc>
              <a:buClr>
                <a:srgbClr val="179FDA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Cyber Security and Privacy Liability</a:t>
            </a:r>
          </a:p>
          <a:p>
            <a:pPr marL="285750" indent="-285750">
              <a:lnSpc>
                <a:spcPct val="150000"/>
              </a:lnSpc>
              <a:buClr>
                <a:srgbClr val="179FDA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Business Professional Liability</a:t>
            </a:r>
          </a:p>
          <a:p>
            <a:pPr marL="285750" indent="-285750">
              <a:lnSpc>
                <a:spcPct val="150000"/>
              </a:lnSpc>
              <a:buClr>
                <a:srgbClr val="179FDA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 Bono Legal Advice</a:t>
            </a:r>
          </a:p>
          <a:p>
            <a:pPr marL="285750" indent="-285750">
              <a:lnSpc>
                <a:spcPct val="150000"/>
              </a:lnSpc>
              <a:buClr>
                <a:srgbClr val="179FDA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179FDA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NB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 New grads 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qualify 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discounts!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0" y="5402"/>
            <a:ext cx="12192000" cy="517112"/>
          </a:xfrm>
          <a:prstGeom prst="rect">
            <a:avLst/>
          </a:prstGeom>
          <a:solidFill>
            <a:srgbClr val="179FDA">
              <a:alpha val="9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 flipV="1">
            <a:off x="7946" y="6365557"/>
            <a:ext cx="12192000" cy="517112"/>
          </a:xfrm>
          <a:prstGeom prst="rect">
            <a:avLst/>
          </a:prstGeom>
          <a:solidFill>
            <a:srgbClr val="179FDA">
              <a:alpha val="9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23AC44-0115-478B-BA5C-F6EE8F023F6A}"/>
              </a:ext>
            </a:extLst>
          </p:cNvPr>
          <p:cNvSpPr/>
          <p:nvPr/>
        </p:nvSpPr>
        <p:spPr>
          <a:xfrm>
            <a:off x="2498558" y="0"/>
            <a:ext cx="7190874" cy="6858001"/>
          </a:xfrm>
          <a:prstGeom prst="rect">
            <a:avLst/>
          </a:prstGeom>
          <a:solidFill>
            <a:srgbClr val="0070C0">
              <a:alpha val="9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4A8165-D093-4101-930A-AD0BCD50E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1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4882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dirty="0">
                <a:solidFill>
                  <a:srgbClr val="179FDA"/>
                </a:solidFill>
                <a:latin typeface="Segoe UI Semibold" panose="020B0702040204020203" pitchFamily="34" charset="0"/>
              </a:rPr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261848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dirty="0">
                <a:solidFill>
                  <a:srgbClr val="56BEEC"/>
                </a:solidFill>
                <a:latin typeface="Segoe UI Semibold" panose="020B0702040204020203" pitchFamily="34" charset="0"/>
              </a:rPr>
              <a:t>Opto.ca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596758"/>
            <a:ext cx="12192000" cy="1261241"/>
          </a:xfrm>
          <a:prstGeom prst="rect">
            <a:avLst/>
          </a:prstGeom>
          <a:solidFill>
            <a:srgbClr val="17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4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70535" y="1657122"/>
            <a:ext cx="4453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solidFill>
                  <a:srgbClr val="00A1E4"/>
                </a:solidFill>
                <a:latin typeface="Segoe UI Semibold" panose="020B0702040204020203" pitchFamily="34" charset="0"/>
              </a:rPr>
              <a:t>Practicing in Canada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7059" y="2495842"/>
            <a:ext cx="56349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Write the Optometry Examining Board of Canada qualifying exam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Pick the province you wish to practice 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Register with the provincial College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Join your provincial association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Check CAO’s jobs board (opto.ca)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534">
            <a:off x="602717" y="1017024"/>
            <a:ext cx="5316331" cy="5151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3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691176"/>
              </p:ext>
            </p:extLst>
          </p:nvPr>
        </p:nvGraphicFramePr>
        <p:xfrm>
          <a:off x="1426713" y="1553795"/>
          <a:ext cx="9849852" cy="40800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62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2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2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2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</a:p>
                  </a:txBody>
                  <a:tcPr>
                    <a:solidFill>
                      <a:srgbClr val="179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Population</a:t>
                      </a:r>
                    </a:p>
                  </a:txBody>
                  <a:tcPr>
                    <a:solidFill>
                      <a:srgbClr val="179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Practicing ODs</a:t>
                      </a:r>
                      <a:r>
                        <a:rPr lang="en-US" baseline="0" dirty="0"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dirty="0"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179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Population/OD</a:t>
                      </a:r>
                    </a:p>
                  </a:txBody>
                  <a:tcPr>
                    <a:solidFill>
                      <a:srgbClr val="179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NL*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519,716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8,520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PE*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142,907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6,806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923,598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6,997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747,101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6,025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QC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8,164,361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1549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5,271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13,448,494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2347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5,730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MB*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1,278,365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7,478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1,098,352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183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6,002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4,067,175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766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5,310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9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4,648,055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745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6,239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2835" y="504777"/>
            <a:ext cx="6017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solidFill>
                  <a:srgbClr val="179FDA"/>
                </a:solidFill>
                <a:latin typeface="Segoe UI Semibold" panose="020B0702040204020203" pitchFamily="34" charset="0"/>
              </a:rPr>
              <a:t>Population/OD by Province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45432" cy="6857999"/>
          </a:xfrm>
          <a:prstGeom prst="rect">
            <a:avLst/>
          </a:prstGeom>
          <a:solidFill>
            <a:srgbClr val="17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426713" y="5728737"/>
            <a:ext cx="31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A hardcopy of this chart is available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5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5146" y="352119"/>
            <a:ext cx="10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rgbClr val="179FDA"/>
                </a:solidFill>
                <a:latin typeface="Segoe UI Semibold" panose="020B0702040204020203" pitchFamily="34" charset="0"/>
              </a:rPr>
              <a:t>Influences on location of new grad practice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45432" cy="6857999"/>
          </a:xfrm>
          <a:prstGeom prst="rect">
            <a:avLst/>
          </a:prstGeom>
          <a:solidFill>
            <a:srgbClr val="17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63" y="1135784"/>
            <a:ext cx="7090613" cy="5353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9747" y="6489435"/>
            <a:ext cx="31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A hardcopy of this chart is available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C9DEDCA4-39A7-4EBA-8544-573E72243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5968881" y="0"/>
            <a:ext cx="7924540" cy="6858000"/>
          </a:xfrm>
          <a:prstGeom prst="parallelogram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09" y="980954"/>
            <a:ext cx="10515600" cy="767855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00A1E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Scope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09" y="1748809"/>
            <a:ext cx="5804235" cy="311105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 prescribe TPA in all Provinces</a:t>
            </a:r>
          </a:p>
          <a:p>
            <a:pPr marL="285750" indent="-285750"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Orals available in Alberta, Saskatchewan and Ontario</a:t>
            </a:r>
          </a:p>
          <a:p>
            <a:pPr marL="285750" indent="-285750"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ODs in Alberta and Manitoba can order lab tests</a:t>
            </a:r>
          </a:p>
          <a:p>
            <a:pPr marL="285750" indent="-285750"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Need to ensure with Government that appropriate scope maximizes opportunity to ensure the right provider at the right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3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5155" y="536861"/>
            <a:ext cx="6369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solidFill>
                  <a:srgbClr val="179FDA"/>
                </a:solidFill>
                <a:latin typeface="Segoe UI Semibold" panose="020B0702040204020203" pitchFamily="34" charset="0"/>
              </a:rPr>
              <a:t>Provincial Scope of Treatment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016154"/>
              </p:ext>
            </p:extLst>
          </p:nvPr>
        </p:nvGraphicFramePr>
        <p:xfrm>
          <a:off x="1099682" y="1556094"/>
          <a:ext cx="9992636" cy="438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0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1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7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0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217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10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4154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AUTHORITY</a:t>
                      </a:r>
                      <a:r>
                        <a:rPr lang="en-US" baseline="0" dirty="0"/>
                        <a:t> TO TREAT</a:t>
                      </a:r>
                      <a:endParaRPr lang="en-US" dirty="0"/>
                    </a:p>
                  </a:txBody>
                  <a:tcPr>
                    <a:solidFill>
                      <a:srgbClr val="189F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</a:p>
                  </a:txBody>
                  <a:tcPr>
                    <a:solidFill>
                      <a:srgbClr val="56B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Allergies</a:t>
                      </a:r>
                    </a:p>
                  </a:txBody>
                  <a:tcPr>
                    <a:solidFill>
                      <a:srgbClr val="56B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Infection</a:t>
                      </a:r>
                    </a:p>
                  </a:txBody>
                  <a:tcPr>
                    <a:solidFill>
                      <a:srgbClr val="56B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Inflammation</a:t>
                      </a:r>
                    </a:p>
                  </a:txBody>
                  <a:tcPr>
                    <a:solidFill>
                      <a:srgbClr val="56B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Glaucoma</a:t>
                      </a:r>
                    </a:p>
                  </a:txBody>
                  <a:tcPr>
                    <a:solidFill>
                      <a:srgbClr val="56B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Pain</a:t>
                      </a:r>
                    </a:p>
                  </a:txBody>
                  <a:tcPr>
                    <a:solidFill>
                      <a:srgbClr val="56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PEI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 (CA)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QC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 </a:t>
                      </a:r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(co-man)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T/O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    O (CA)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T/O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T/O (Lab</a:t>
                      </a:r>
                      <a:r>
                        <a:rPr lang="en-US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 (co-man)</a:t>
                      </a:r>
                      <a:r>
                        <a:rPr lang="en-US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O (CA)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 (co-man)</a:t>
                      </a:r>
                      <a:r>
                        <a:rPr lang="en-US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93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 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3912" y="6057758"/>
            <a:ext cx="31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A hardcopy of this chart is available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6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7475" y="140184"/>
            <a:ext cx="6406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solidFill>
                  <a:srgbClr val="179FDA"/>
                </a:solidFill>
                <a:latin typeface="Segoe UI Semibold" panose="020B0702040204020203" pitchFamily="34" charset="0"/>
              </a:rPr>
              <a:t>Provincial Eye Exam Coverage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02250"/>
              </p:ext>
            </p:extLst>
          </p:nvPr>
        </p:nvGraphicFramePr>
        <p:xfrm>
          <a:off x="497302" y="946484"/>
          <a:ext cx="11245518" cy="521368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39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6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43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7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87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3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</a:p>
                  </a:txBody>
                  <a:tcPr marL="62368" marR="62368" marT="0" marB="0">
                    <a:solidFill>
                      <a:srgbClr val="179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Children</a:t>
                      </a:r>
                    </a:p>
                  </a:txBody>
                  <a:tcPr marL="62368" marR="62368" marT="0" marB="0">
                    <a:solidFill>
                      <a:srgbClr val="179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Adults (generally 18-64)</a:t>
                      </a:r>
                    </a:p>
                  </a:txBody>
                  <a:tcPr marL="62368" marR="62368" marT="0" marB="0">
                    <a:solidFill>
                      <a:srgbClr val="179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Seniors</a:t>
                      </a:r>
                    </a:p>
                  </a:txBody>
                  <a:tcPr marL="62368" marR="62368" marT="0" marB="0">
                    <a:solidFill>
                      <a:srgbClr val="179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Diabetes</a:t>
                      </a:r>
                    </a:p>
                  </a:txBody>
                  <a:tcPr marL="62368" marR="62368" marT="0" marB="0">
                    <a:solidFill>
                      <a:srgbClr val="179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2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BC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rgbClr val="179FDA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Under 19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If ocular disease, systemic disease or medication associated with risk to ocular health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65+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y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AB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rgbClr val="179FDA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Under 19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If medically necessary, or diabetes or by MD requisition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65+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y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SK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rgbClr val="179FDA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Under 18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If urgent or emergent condition, diabetes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If urgent or emergent condition, diabetes 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y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MB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rgbClr val="179FDA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Under 19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If medically necessary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65+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y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rgbClr val="179FDA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Under 20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If specified eye disease or disorder or MD requisition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</a:t>
                      </a: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+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y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QC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rgbClr val="179FDA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Under 18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If ocular emergency 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65+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y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4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NB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rgbClr val="179FDA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One-time eye exam and glasses coverage at 4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None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None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90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NS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rgbClr val="179FDA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Under 10 – once every 2 years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If health condition/medication presents a risk to ocular health, infection, allergies, inflammation, foreign body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65+ once every 2 years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y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5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PE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rgbClr val="179FDA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Once during Kindergarten year &amp; for red/dry eye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If red-eye, dry eye, diabetes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If red-eye, dry eye, diabetes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y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NL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rgbClr val="179FDA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None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None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None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2368" marR="62368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7302" y="6271711"/>
            <a:ext cx="31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A hardcopy of this chart is available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4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7902" y="1315571"/>
            <a:ext cx="10693261" cy="12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Each province has its own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Optometry Act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govern the practice of optometry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ODs in each province elect colleagues to form the College, responsible for administering the Act.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Primary role of the College: Protect the public. 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97903" y="499111"/>
            <a:ext cx="5962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solidFill>
                  <a:srgbClr val="179FDA"/>
                </a:solidFill>
                <a:latin typeface="Segoe UI Semibold" panose="020B0702040204020203" pitchFamily="34" charset="0"/>
              </a:rPr>
              <a:t>Self Regulation: A privilege</a:t>
            </a:r>
          </a:p>
        </p:txBody>
      </p:sp>
      <p:pic>
        <p:nvPicPr>
          <p:cNvPr id="3" name="Picture 2" descr="A close up of a knife&#10;&#10;Description automatically generated">
            <a:extLst>
              <a:ext uri="{FF2B5EF4-FFF2-40B4-BE49-F238E27FC236}">
                <a16:creationId xmlns:a16="http://schemas.microsoft.com/office/drawing/2014/main" xmlns="" id="{53499825-E9FF-46B1-AEE4-56B85718A9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08265"/>
            <a:ext cx="6596911" cy="3462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9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2" y="649947"/>
            <a:ext cx="4279664" cy="132556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189FD9"/>
                </a:solidFill>
                <a:latin typeface="Segoe UI Semibold" panose="020B0702040204020203" pitchFamily="34" charset="0"/>
              </a:rPr>
              <a:t>CAO Strategic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8822" y="1864312"/>
            <a:ext cx="6592783" cy="37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>
                <a:solidFill>
                  <a:srgbClr val="6A6A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n-CA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CAO is dedicated to collaboratively advancing the highest standard of primary eye care through the promotion of optimal vision health.</a:t>
            </a:r>
          </a:p>
          <a:p>
            <a:pPr>
              <a:lnSpc>
                <a:spcPct val="150000"/>
              </a:lnSpc>
            </a:pPr>
            <a:endParaRPr lang="en-CA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CA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strive to create awareness and be the </a:t>
            </a:r>
            <a:r>
              <a:rPr lang="en-CA" dirty="0">
                <a:solidFill>
                  <a:srgbClr val="189FD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go-to resource </a:t>
            </a:r>
            <a:r>
              <a:rPr lang="en-CA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Members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Decision makers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Stakeholders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</a:t>
            </a:r>
          </a:p>
        </p:txBody>
      </p:sp>
      <p:pic>
        <p:nvPicPr>
          <p:cNvPr id="4" name="Picture 3" descr="A picture containing LEGO&#10;&#10;Description automatically generated">
            <a:extLst>
              <a:ext uri="{FF2B5EF4-FFF2-40B4-BE49-F238E27FC236}">
                <a16:creationId xmlns:a16="http://schemas.microsoft.com/office/drawing/2014/main" xmlns="" id="{3F387E6A-38BC-4F4E-ADE0-9D787A8E5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" y="1210453"/>
            <a:ext cx="4940636" cy="378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8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841</Words>
  <Application>Microsoft Office PowerPoint</Application>
  <PresentationFormat>Widescreen</PresentationFormat>
  <Paragraphs>255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Scope of Practice</vt:lpstr>
      <vt:lpstr>PowerPoint Presentation</vt:lpstr>
      <vt:lpstr>PowerPoint Presentation</vt:lpstr>
      <vt:lpstr>PowerPoint Presentation</vt:lpstr>
      <vt:lpstr>CAO Strategic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Reid</dc:creator>
  <cp:lastModifiedBy>Rhona Lahey</cp:lastModifiedBy>
  <cp:revision>171</cp:revision>
  <cp:lastPrinted>2018-06-18T20:04:39Z</cp:lastPrinted>
  <dcterms:created xsi:type="dcterms:W3CDTF">2018-05-28T19:09:45Z</dcterms:created>
  <dcterms:modified xsi:type="dcterms:W3CDTF">2019-06-13T14:28:25Z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AD9CFB2D-9C91-4160-A5A2-D5424E1FDCDC</vt:lpwstr>
  </property>
  <property fmtid="{D5CDD505-2E9C-101B-9397-08002B2CF9AE}" pid="3" name="ArticulatePath">
    <vt:lpwstr>student presentation 2019</vt:lpwstr>
  </property>
</Properties>
</file>